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9" r:id="rId4"/>
  </p:sldMasterIdLst>
  <p:notesMasterIdLst>
    <p:notesMasterId r:id="rId51"/>
  </p:notesMasterIdLst>
  <p:sldIdLst>
    <p:sldId id="256" r:id="rId5"/>
    <p:sldId id="264" r:id="rId6"/>
    <p:sldId id="262" r:id="rId7"/>
    <p:sldId id="265" r:id="rId8"/>
    <p:sldId id="270" r:id="rId9"/>
    <p:sldId id="273" r:id="rId10"/>
    <p:sldId id="269" r:id="rId11"/>
    <p:sldId id="280" r:id="rId12"/>
    <p:sldId id="274" r:id="rId13"/>
    <p:sldId id="276" r:id="rId14"/>
    <p:sldId id="277" r:id="rId15"/>
    <p:sldId id="278" r:id="rId16"/>
    <p:sldId id="281" r:id="rId17"/>
    <p:sldId id="275" r:id="rId18"/>
    <p:sldId id="286" r:id="rId19"/>
    <p:sldId id="287" r:id="rId20"/>
    <p:sldId id="289" r:id="rId21"/>
    <p:sldId id="290" r:id="rId22"/>
    <p:sldId id="303" r:id="rId23"/>
    <p:sldId id="305" r:id="rId24"/>
    <p:sldId id="306" r:id="rId25"/>
    <p:sldId id="268" r:id="rId26"/>
    <p:sldId id="307" r:id="rId27"/>
    <p:sldId id="308" r:id="rId28"/>
    <p:sldId id="552" r:id="rId29"/>
    <p:sldId id="319" r:id="rId30"/>
    <p:sldId id="320" r:id="rId31"/>
    <p:sldId id="542" r:id="rId32"/>
    <p:sldId id="323" r:id="rId33"/>
    <p:sldId id="324" r:id="rId34"/>
    <p:sldId id="317" r:id="rId35"/>
    <p:sldId id="555" r:id="rId36"/>
    <p:sldId id="316" r:id="rId37"/>
    <p:sldId id="315" r:id="rId38"/>
    <p:sldId id="291" r:id="rId39"/>
    <p:sldId id="318" r:id="rId40"/>
    <p:sldId id="310" r:id="rId41"/>
    <p:sldId id="322" r:id="rId42"/>
    <p:sldId id="562" r:id="rId43"/>
    <p:sldId id="563" r:id="rId44"/>
    <p:sldId id="557" r:id="rId45"/>
    <p:sldId id="284" r:id="rId46"/>
    <p:sldId id="285" r:id="rId47"/>
    <p:sldId id="283" r:id="rId48"/>
    <p:sldId id="565" r:id="rId49"/>
    <p:sldId id="56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02" d="100"/>
          <a:sy n="102" d="100"/>
        </p:scale>
        <p:origin x="192"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ata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214390-851E-47A6-905D-D3E43A574E8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463C273-8F41-4F1C-8760-C527732C0CEB}">
      <dgm:prSet/>
      <dgm:spPr/>
      <dgm:t>
        <a:bodyPr/>
        <a:lstStyle/>
        <a:p>
          <a:pPr>
            <a:lnSpc>
              <a:spcPct val="100000"/>
            </a:lnSpc>
          </a:pPr>
          <a:r>
            <a:rPr lang="en-US" b="0" i="0"/>
            <a:t>Detection and recognition</a:t>
          </a:r>
          <a:endParaRPr lang="en-US"/>
        </a:p>
      </dgm:t>
    </dgm:pt>
    <dgm:pt modelId="{355C5A20-0750-4E7D-9966-FCB34E0886CC}" type="parTrans" cxnId="{054089D2-0145-473A-A588-143BBC260E4A}">
      <dgm:prSet/>
      <dgm:spPr/>
      <dgm:t>
        <a:bodyPr/>
        <a:lstStyle/>
        <a:p>
          <a:endParaRPr lang="en-US"/>
        </a:p>
      </dgm:t>
    </dgm:pt>
    <dgm:pt modelId="{015F48EE-344A-4E98-9843-AB372C2163EC}" type="sibTrans" cxnId="{054089D2-0145-473A-A588-143BBC260E4A}">
      <dgm:prSet/>
      <dgm:spPr/>
      <dgm:t>
        <a:bodyPr/>
        <a:lstStyle/>
        <a:p>
          <a:endParaRPr lang="en-US"/>
        </a:p>
      </dgm:t>
    </dgm:pt>
    <dgm:pt modelId="{30EAAB8D-A130-4069-8501-BB4F82196E6A}">
      <dgm:prSet/>
      <dgm:spPr/>
      <dgm:t>
        <a:bodyPr/>
        <a:lstStyle/>
        <a:p>
          <a:pPr>
            <a:lnSpc>
              <a:spcPct val="100000"/>
            </a:lnSpc>
          </a:pPr>
          <a:r>
            <a:rPr lang="en-US" b="0" i="0"/>
            <a:t>Analysis and prediction</a:t>
          </a:r>
          <a:endParaRPr lang="en-US"/>
        </a:p>
      </dgm:t>
    </dgm:pt>
    <dgm:pt modelId="{82CD3113-5234-4122-88D8-E7BE4245FC1D}" type="parTrans" cxnId="{28730773-8ED9-4255-A3A4-9CC1782DDE77}">
      <dgm:prSet/>
      <dgm:spPr/>
      <dgm:t>
        <a:bodyPr/>
        <a:lstStyle/>
        <a:p>
          <a:endParaRPr lang="en-US"/>
        </a:p>
      </dgm:t>
    </dgm:pt>
    <dgm:pt modelId="{0408CF39-4AAB-43E5-AF1E-53063A73EA5D}" type="sibTrans" cxnId="{28730773-8ED9-4255-A3A4-9CC1782DDE77}">
      <dgm:prSet/>
      <dgm:spPr/>
      <dgm:t>
        <a:bodyPr/>
        <a:lstStyle/>
        <a:p>
          <a:endParaRPr lang="en-US"/>
        </a:p>
      </dgm:t>
    </dgm:pt>
    <dgm:pt modelId="{3E2D6AB4-F233-4E33-A784-7CB7B6E346B0}">
      <dgm:prSet/>
      <dgm:spPr/>
      <dgm:t>
        <a:bodyPr/>
        <a:lstStyle/>
        <a:p>
          <a:pPr>
            <a:lnSpc>
              <a:spcPct val="100000"/>
            </a:lnSpc>
          </a:pPr>
          <a:r>
            <a:rPr lang="en-US" b="0" i="0"/>
            <a:t>Robot control</a:t>
          </a:r>
          <a:endParaRPr lang="en-US"/>
        </a:p>
      </dgm:t>
    </dgm:pt>
    <dgm:pt modelId="{29835326-B41A-458B-A56E-9172A6516676}" type="parTrans" cxnId="{0087E669-22F6-42FC-A77B-541E65D5D40C}">
      <dgm:prSet/>
      <dgm:spPr/>
      <dgm:t>
        <a:bodyPr/>
        <a:lstStyle/>
        <a:p>
          <a:endParaRPr lang="en-US"/>
        </a:p>
      </dgm:t>
    </dgm:pt>
    <dgm:pt modelId="{D7D08D64-3C87-4748-B622-56AF11F7FF51}" type="sibTrans" cxnId="{0087E669-22F6-42FC-A77B-541E65D5D40C}">
      <dgm:prSet/>
      <dgm:spPr/>
      <dgm:t>
        <a:bodyPr/>
        <a:lstStyle/>
        <a:p>
          <a:endParaRPr lang="en-US"/>
        </a:p>
      </dgm:t>
    </dgm:pt>
    <dgm:pt modelId="{32A7C937-9A0B-49A8-A572-D79A3EB1B7FE}">
      <dgm:prSet/>
      <dgm:spPr/>
      <dgm:t>
        <a:bodyPr/>
        <a:lstStyle/>
        <a:p>
          <a:pPr>
            <a:lnSpc>
              <a:spcPct val="100000"/>
            </a:lnSpc>
          </a:pPr>
          <a:r>
            <a:rPr lang="en-US" b="0" i="0"/>
            <a:t>Generation: Text, image and more</a:t>
          </a:r>
          <a:endParaRPr lang="en-US"/>
        </a:p>
      </dgm:t>
    </dgm:pt>
    <dgm:pt modelId="{5B2B32BC-C81A-49FC-B946-BBA8C71DFC7C}" type="parTrans" cxnId="{F1939E9D-5409-4858-94AF-63E624E261DA}">
      <dgm:prSet/>
      <dgm:spPr/>
      <dgm:t>
        <a:bodyPr/>
        <a:lstStyle/>
        <a:p>
          <a:endParaRPr lang="en-US"/>
        </a:p>
      </dgm:t>
    </dgm:pt>
    <dgm:pt modelId="{EA04E4FC-57BB-45D7-8871-4E5A4CBE1030}" type="sibTrans" cxnId="{F1939E9D-5409-4858-94AF-63E624E261DA}">
      <dgm:prSet/>
      <dgm:spPr/>
      <dgm:t>
        <a:bodyPr/>
        <a:lstStyle/>
        <a:p>
          <a:endParaRPr lang="en-US"/>
        </a:p>
      </dgm:t>
    </dgm:pt>
    <dgm:pt modelId="{A3D3100B-AFD5-44F8-8304-2CCC962AC31A}" type="pres">
      <dgm:prSet presAssocID="{07214390-851E-47A6-905D-D3E43A574E8A}" presName="root" presStyleCnt="0">
        <dgm:presLayoutVars>
          <dgm:dir/>
          <dgm:resizeHandles val="exact"/>
        </dgm:presLayoutVars>
      </dgm:prSet>
      <dgm:spPr/>
    </dgm:pt>
    <dgm:pt modelId="{993D96F9-2C5A-4EDA-ABA0-0D7FAE5D0812}" type="pres">
      <dgm:prSet presAssocID="{4463C273-8F41-4F1C-8760-C527732C0CEB}" presName="compNode" presStyleCnt="0"/>
      <dgm:spPr/>
    </dgm:pt>
    <dgm:pt modelId="{488510D8-FA17-4263-91E1-EC50600EAA5B}" type="pres">
      <dgm:prSet presAssocID="{4463C273-8F41-4F1C-8760-C527732C0CEB}" presName="bgRect" presStyleLbl="bgShp" presStyleIdx="0" presStyleCnt="4"/>
      <dgm:spPr/>
    </dgm:pt>
    <dgm:pt modelId="{483CA787-A7C0-4B9D-A67E-AC64512429BD}" type="pres">
      <dgm:prSet presAssocID="{4463C273-8F41-4F1C-8760-C527732C0CE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3BB25068-7995-4975-BE75-1DDC94BB06A9}" type="pres">
      <dgm:prSet presAssocID="{4463C273-8F41-4F1C-8760-C527732C0CEB}" presName="spaceRect" presStyleCnt="0"/>
      <dgm:spPr/>
    </dgm:pt>
    <dgm:pt modelId="{332A561A-A1FB-4793-AAA1-595C3C9EF7D2}" type="pres">
      <dgm:prSet presAssocID="{4463C273-8F41-4F1C-8760-C527732C0CEB}" presName="parTx" presStyleLbl="revTx" presStyleIdx="0" presStyleCnt="4">
        <dgm:presLayoutVars>
          <dgm:chMax val="0"/>
          <dgm:chPref val="0"/>
        </dgm:presLayoutVars>
      </dgm:prSet>
      <dgm:spPr/>
    </dgm:pt>
    <dgm:pt modelId="{706B508E-DD9E-4BA3-8780-7A74CA15FCEA}" type="pres">
      <dgm:prSet presAssocID="{015F48EE-344A-4E98-9843-AB372C2163EC}" presName="sibTrans" presStyleCnt="0"/>
      <dgm:spPr/>
    </dgm:pt>
    <dgm:pt modelId="{BC5CAFDE-BAAE-4B68-A8D6-F2372049F007}" type="pres">
      <dgm:prSet presAssocID="{30EAAB8D-A130-4069-8501-BB4F82196E6A}" presName="compNode" presStyleCnt="0"/>
      <dgm:spPr/>
    </dgm:pt>
    <dgm:pt modelId="{23F62C4A-420D-490C-AEB2-E9AA5B53C6BB}" type="pres">
      <dgm:prSet presAssocID="{30EAAB8D-A130-4069-8501-BB4F82196E6A}" presName="bgRect" presStyleLbl="bgShp" presStyleIdx="1" presStyleCnt="4"/>
      <dgm:spPr/>
    </dgm:pt>
    <dgm:pt modelId="{CE8D0CFE-5C54-4B08-83BF-B6B86CC79B79}" type="pres">
      <dgm:prSet presAssocID="{30EAAB8D-A130-4069-8501-BB4F82196E6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9B2D45EC-A273-48B3-ADBB-9C8D2B1A464B}" type="pres">
      <dgm:prSet presAssocID="{30EAAB8D-A130-4069-8501-BB4F82196E6A}" presName="spaceRect" presStyleCnt="0"/>
      <dgm:spPr/>
    </dgm:pt>
    <dgm:pt modelId="{67E0DEAE-DF1A-4279-97B9-AE76CDBFF059}" type="pres">
      <dgm:prSet presAssocID="{30EAAB8D-A130-4069-8501-BB4F82196E6A}" presName="parTx" presStyleLbl="revTx" presStyleIdx="1" presStyleCnt="4">
        <dgm:presLayoutVars>
          <dgm:chMax val="0"/>
          <dgm:chPref val="0"/>
        </dgm:presLayoutVars>
      </dgm:prSet>
      <dgm:spPr/>
    </dgm:pt>
    <dgm:pt modelId="{033732DA-DDF3-4FA3-9583-F1DEAB7508A9}" type="pres">
      <dgm:prSet presAssocID="{0408CF39-4AAB-43E5-AF1E-53063A73EA5D}" presName="sibTrans" presStyleCnt="0"/>
      <dgm:spPr/>
    </dgm:pt>
    <dgm:pt modelId="{1C3572D1-3433-4C3C-9458-C7979B78A414}" type="pres">
      <dgm:prSet presAssocID="{3E2D6AB4-F233-4E33-A784-7CB7B6E346B0}" presName="compNode" presStyleCnt="0"/>
      <dgm:spPr/>
    </dgm:pt>
    <dgm:pt modelId="{C7EC3846-9D25-4F96-B926-E5A22C559C94}" type="pres">
      <dgm:prSet presAssocID="{3E2D6AB4-F233-4E33-A784-7CB7B6E346B0}" presName="bgRect" presStyleLbl="bgShp" presStyleIdx="2" presStyleCnt="4"/>
      <dgm:spPr/>
    </dgm:pt>
    <dgm:pt modelId="{1C9A0F82-F7BB-497A-8192-71F62AC19BA3}" type="pres">
      <dgm:prSet presAssocID="{3E2D6AB4-F233-4E33-A784-7CB7B6E346B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7B303297-4E11-456A-980B-364186A80ED0}" type="pres">
      <dgm:prSet presAssocID="{3E2D6AB4-F233-4E33-A784-7CB7B6E346B0}" presName="spaceRect" presStyleCnt="0"/>
      <dgm:spPr/>
    </dgm:pt>
    <dgm:pt modelId="{1BA4DF8B-8C2B-4024-BC72-967A045A11DE}" type="pres">
      <dgm:prSet presAssocID="{3E2D6AB4-F233-4E33-A784-7CB7B6E346B0}" presName="parTx" presStyleLbl="revTx" presStyleIdx="2" presStyleCnt="4">
        <dgm:presLayoutVars>
          <dgm:chMax val="0"/>
          <dgm:chPref val="0"/>
        </dgm:presLayoutVars>
      </dgm:prSet>
      <dgm:spPr/>
    </dgm:pt>
    <dgm:pt modelId="{3347933A-4D47-425F-8869-B5235B3A7ED8}" type="pres">
      <dgm:prSet presAssocID="{D7D08D64-3C87-4748-B622-56AF11F7FF51}" presName="sibTrans" presStyleCnt="0"/>
      <dgm:spPr/>
    </dgm:pt>
    <dgm:pt modelId="{313C1E48-CA33-4C0A-85BC-27D71E675932}" type="pres">
      <dgm:prSet presAssocID="{32A7C937-9A0B-49A8-A572-D79A3EB1B7FE}" presName="compNode" presStyleCnt="0"/>
      <dgm:spPr/>
    </dgm:pt>
    <dgm:pt modelId="{BAB3F2E6-8D7E-4867-A233-1A63EF0E4D95}" type="pres">
      <dgm:prSet presAssocID="{32A7C937-9A0B-49A8-A572-D79A3EB1B7FE}" presName="bgRect" presStyleLbl="bgShp" presStyleIdx="3" presStyleCnt="4"/>
      <dgm:spPr/>
    </dgm:pt>
    <dgm:pt modelId="{3CF6BA05-6F8F-4B7C-8489-B0260D24D03C}" type="pres">
      <dgm:prSet presAssocID="{32A7C937-9A0B-49A8-A572-D79A3EB1B7F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Bubble"/>
        </a:ext>
      </dgm:extLst>
    </dgm:pt>
    <dgm:pt modelId="{DAD36313-29CC-4265-9510-A21942CD2C0E}" type="pres">
      <dgm:prSet presAssocID="{32A7C937-9A0B-49A8-A572-D79A3EB1B7FE}" presName="spaceRect" presStyleCnt="0"/>
      <dgm:spPr/>
    </dgm:pt>
    <dgm:pt modelId="{12798951-FE2E-4ADD-9CF0-22006CFDDB2B}" type="pres">
      <dgm:prSet presAssocID="{32A7C937-9A0B-49A8-A572-D79A3EB1B7FE}" presName="parTx" presStyleLbl="revTx" presStyleIdx="3" presStyleCnt="4">
        <dgm:presLayoutVars>
          <dgm:chMax val="0"/>
          <dgm:chPref val="0"/>
        </dgm:presLayoutVars>
      </dgm:prSet>
      <dgm:spPr/>
    </dgm:pt>
  </dgm:ptLst>
  <dgm:cxnLst>
    <dgm:cxn modelId="{0087E669-22F6-42FC-A77B-541E65D5D40C}" srcId="{07214390-851E-47A6-905D-D3E43A574E8A}" destId="{3E2D6AB4-F233-4E33-A784-7CB7B6E346B0}" srcOrd="2" destOrd="0" parTransId="{29835326-B41A-458B-A56E-9172A6516676}" sibTransId="{D7D08D64-3C87-4748-B622-56AF11F7FF51}"/>
    <dgm:cxn modelId="{F12B9C71-D023-4B5E-AD1A-407DEE6FD6C6}" type="presOf" srcId="{07214390-851E-47A6-905D-D3E43A574E8A}" destId="{A3D3100B-AFD5-44F8-8304-2CCC962AC31A}" srcOrd="0" destOrd="0" presId="urn:microsoft.com/office/officeart/2018/2/layout/IconVerticalSolidList"/>
    <dgm:cxn modelId="{28730773-8ED9-4255-A3A4-9CC1782DDE77}" srcId="{07214390-851E-47A6-905D-D3E43A574E8A}" destId="{30EAAB8D-A130-4069-8501-BB4F82196E6A}" srcOrd="1" destOrd="0" parTransId="{82CD3113-5234-4122-88D8-E7BE4245FC1D}" sibTransId="{0408CF39-4AAB-43E5-AF1E-53063A73EA5D}"/>
    <dgm:cxn modelId="{F1939E9D-5409-4858-94AF-63E624E261DA}" srcId="{07214390-851E-47A6-905D-D3E43A574E8A}" destId="{32A7C937-9A0B-49A8-A572-D79A3EB1B7FE}" srcOrd="3" destOrd="0" parTransId="{5B2B32BC-C81A-49FC-B946-BBA8C71DFC7C}" sibTransId="{EA04E4FC-57BB-45D7-8871-4E5A4CBE1030}"/>
    <dgm:cxn modelId="{52279CA8-E8AC-44AB-BB21-3342D0D1600E}" type="presOf" srcId="{32A7C937-9A0B-49A8-A572-D79A3EB1B7FE}" destId="{12798951-FE2E-4ADD-9CF0-22006CFDDB2B}" srcOrd="0" destOrd="0" presId="urn:microsoft.com/office/officeart/2018/2/layout/IconVerticalSolidList"/>
    <dgm:cxn modelId="{62F5F8AB-1156-4848-B9ED-DC78F8E60858}" type="presOf" srcId="{30EAAB8D-A130-4069-8501-BB4F82196E6A}" destId="{67E0DEAE-DF1A-4279-97B9-AE76CDBFF059}" srcOrd="0" destOrd="0" presId="urn:microsoft.com/office/officeart/2018/2/layout/IconVerticalSolidList"/>
    <dgm:cxn modelId="{7D82C5B9-1528-41F5-842A-44E7F153A32C}" type="presOf" srcId="{4463C273-8F41-4F1C-8760-C527732C0CEB}" destId="{332A561A-A1FB-4793-AAA1-595C3C9EF7D2}" srcOrd="0" destOrd="0" presId="urn:microsoft.com/office/officeart/2018/2/layout/IconVerticalSolidList"/>
    <dgm:cxn modelId="{054089D2-0145-473A-A588-143BBC260E4A}" srcId="{07214390-851E-47A6-905D-D3E43A574E8A}" destId="{4463C273-8F41-4F1C-8760-C527732C0CEB}" srcOrd="0" destOrd="0" parTransId="{355C5A20-0750-4E7D-9966-FCB34E0886CC}" sibTransId="{015F48EE-344A-4E98-9843-AB372C2163EC}"/>
    <dgm:cxn modelId="{B2A4A0F3-F61A-4DA4-B84D-0CE87AF0C5F5}" type="presOf" srcId="{3E2D6AB4-F233-4E33-A784-7CB7B6E346B0}" destId="{1BA4DF8B-8C2B-4024-BC72-967A045A11DE}" srcOrd="0" destOrd="0" presId="urn:microsoft.com/office/officeart/2018/2/layout/IconVerticalSolidList"/>
    <dgm:cxn modelId="{A8791A91-3E91-49E4-9DCF-0BB372425EAA}" type="presParOf" srcId="{A3D3100B-AFD5-44F8-8304-2CCC962AC31A}" destId="{993D96F9-2C5A-4EDA-ABA0-0D7FAE5D0812}" srcOrd="0" destOrd="0" presId="urn:microsoft.com/office/officeart/2018/2/layout/IconVerticalSolidList"/>
    <dgm:cxn modelId="{8003A0FB-BD42-4AB6-B25D-EFDFBE346467}" type="presParOf" srcId="{993D96F9-2C5A-4EDA-ABA0-0D7FAE5D0812}" destId="{488510D8-FA17-4263-91E1-EC50600EAA5B}" srcOrd="0" destOrd="0" presId="urn:microsoft.com/office/officeart/2018/2/layout/IconVerticalSolidList"/>
    <dgm:cxn modelId="{9FC953D8-08DD-43C5-B8F4-5A9DC3EB5993}" type="presParOf" srcId="{993D96F9-2C5A-4EDA-ABA0-0D7FAE5D0812}" destId="{483CA787-A7C0-4B9D-A67E-AC64512429BD}" srcOrd="1" destOrd="0" presId="urn:microsoft.com/office/officeart/2018/2/layout/IconVerticalSolidList"/>
    <dgm:cxn modelId="{5E6D3915-C16E-43C3-9687-06D228F216E6}" type="presParOf" srcId="{993D96F9-2C5A-4EDA-ABA0-0D7FAE5D0812}" destId="{3BB25068-7995-4975-BE75-1DDC94BB06A9}" srcOrd="2" destOrd="0" presId="urn:microsoft.com/office/officeart/2018/2/layout/IconVerticalSolidList"/>
    <dgm:cxn modelId="{5F2F3421-AA44-4029-9612-CF1C909AC4BC}" type="presParOf" srcId="{993D96F9-2C5A-4EDA-ABA0-0D7FAE5D0812}" destId="{332A561A-A1FB-4793-AAA1-595C3C9EF7D2}" srcOrd="3" destOrd="0" presId="urn:microsoft.com/office/officeart/2018/2/layout/IconVerticalSolidList"/>
    <dgm:cxn modelId="{E1FF2E80-7F37-4D95-82E8-868E2501CF09}" type="presParOf" srcId="{A3D3100B-AFD5-44F8-8304-2CCC962AC31A}" destId="{706B508E-DD9E-4BA3-8780-7A74CA15FCEA}" srcOrd="1" destOrd="0" presId="urn:microsoft.com/office/officeart/2018/2/layout/IconVerticalSolidList"/>
    <dgm:cxn modelId="{36215854-6C5A-4E60-A75D-70C93753187B}" type="presParOf" srcId="{A3D3100B-AFD5-44F8-8304-2CCC962AC31A}" destId="{BC5CAFDE-BAAE-4B68-A8D6-F2372049F007}" srcOrd="2" destOrd="0" presId="urn:microsoft.com/office/officeart/2018/2/layout/IconVerticalSolidList"/>
    <dgm:cxn modelId="{E036A2B4-627C-43C9-B2C2-B4AB640877A6}" type="presParOf" srcId="{BC5CAFDE-BAAE-4B68-A8D6-F2372049F007}" destId="{23F62C4A-420D-490C-AEB2-E9AA5B53C6BB}" srcOrd="0" destOrd="0" presId="urn:microsoft.com/office/officeart/2018/2/layout/IconVerticalSolidList"/>
    <dgm:cxn modelId="{11991CFA-0752-4946-8C6D-759B9051E6D2}" type="presParOf" srcId="{BC5CAFDE-BAAE-4B68-A8D6-F2372049F007}" destId="{CE8D0CFE-5C54-4B08-83BF-B6B86CC79B79}" srcOrd="1" destOrd="0" presId="urn:microsoft.com/office/officeart/2018/2/layout/IconVerticalSolidList"/>
    <dgm:cxn modelId="{B19EF5DA-AE5B-4562-A0F5-F2F3469E2D2F}" type="presParOf" srcId="{BC5CAFDE-BAAE-4B68-A8D6-F2372049F007}" destId="{9B2D45EC-A273-48B3-ADBB-9C8D2B1A464B}" srcOrd="2" destOrd="0" presId="urn:microsoft.com/office/officeart/2018/2/layout/IconVerticalSolidList"/>
    <dgm:cxn modelId="{6852F3D1-2F18-4CBA-968A-64B191C9D6E2}" type="presParOf" srcId="{BC5CAFDE-BAAE-4B68-A8D6-F2372049F007}" destId="{67E0DEAE-DF1A-4279-97B9-AE76CDBFF059}" srcOrd="3" destOrd="0" presId="urn:microsoft.com/office/officeart/2018/2/layout/IconVerticalSolidList"/>
    <dgm:cxn modelId="{1B2BCF30-F0A4-40AB-B37F-B8C195A61D3A}" type="presParOf" srcId="{A3D3100B-AFD5-44F8-8304-2CCC962AC31A}" destId="{033732DA-DDF3-4FA3-9583-F1DEAB7508A9}" srcOrd="3" destOrd="0" presId="urn:microsoft.com/office/officeart/2018/2/layout/IconVerticalSolidList"/>
    <dgm:cxn modelId="{E4A583D7-D1D1-414A-B5B2-D63FA21C3945}" type="presParOf" srcId="{A3D3100B-AFD5-44F8-8304-2CCC962AC31A}" destId="{1C3572D1-3433-4C3C-9458-C7979B78A414}" srcOrd="4" destOrd="0" presId="urn:microsoft.com/office/officeart/2018/2/layout/IconVerticalSolidList"/>
    <dgm:cxn modelId="{0B29632D-376F-4F45-A58F-51FE19FC6005}" type="presParOf" srcId="{1C3572D1-3433-4C3C-9458-C7979B78A414}" destId="{C7EC3846-9D25-4F96-B926-E5A22C559C94}" srcOrd="0" destOrd="0" presId="urn:microsoft.com/office/officeart/2018/2/layout/IconVerticalSolidList"/>
    <dgm:cxn modelId="{81CC4B0D-7497-47F3-8563-334E53FEF881}" type="presParOf" srcId="{1C3572D1-3433-4C3C-9458-C7979B78A414}" destId="{1C9A0F82-F7BB-497A-8192-71F62AC19BA3}" srcOrd="1" destOrd="0" presId="urn:microsoft.com/office/officeart/2018/2/layout/IconVerticalSolidList"/>
    <dgm:cxn modelId="{C75377DC-1350-44F7-9068-E03826D63557}" type="presParOf" srcId="{1C3572D1-3433-4C3C-9458-C7979B78A414}" destId="{7B303297-4E11-456A-980B-364186A80ED0}" srcOrd="2" destOrd="0" presId="urn:microsoft.com/office/officeart/2018/2/layout/IconVerticalSolidList"/>
    <dgm:cxn modelId="{B6D2F300-CD19-4A69-B8FC-20C9059853DF}" type="presParOf" srcId="{1C3572D1-3433-4C3C-9458-C7979B78A414}" destId="{1BA4DF8B-8C2B-4024-BC72-967A045A11DE}" srcOrd="3" destOrd="0" presId="urn:microsoft.com/office/officeart/2018/2/layout/IconVerticalSolidList"/>
    <dgm:cxn modelId="{C917A810-6D37-4195-A7A1-74B34F0639B4}" type="presParOf" srcId="{A3D3100B-AFD5-44F8-8304-2CCC962AC31A}" destId="{3347933A-4D47-425F-8869-B5235B3A7ED8}" srcOrd="5" destOrd="0" presId="urn:microsoft.com/office/officeart/2018/2/layout/IconVerticalSolidList"/>
    <dgm:cxn modelId="{29C4CE67-066B-4D99-993A-397188CAEE5A}" type="presParOf" srcId="{A3D3100B-AFD5-44F8-8304-2CCC962AC31A}" destId="{313C1E48-CA33-4C0A-85BC-27D71E675932}" srcOrd="6" destOrd="0" presId="urn:microsoft.com/office/officeart/2018/2/layout/IconVerticalSolidList"/>
    <dgm:cxn modelId="{44CB3ADA-D4A4-4325-A3E8-1EB1CAE680BF}" type="presParOf" srcId="{313C1E48-CA33-4C0A-85BC-27D71E675932}" destId="{BAB3F2E6-8D7E-4867-A233-1A63EF0E4D95}" srcOrd="0" destOrd="0" presId="urn:microsoft.com/office/officeart/2018/2/layout/IconVerticalSolidList"/>
    <dgm:cxn modelId="{946B1DA2-4AD4-4F63-B982-492DD1A58433}" type="presParOf" srcId="{313C1E48-CA33-4C0A-85BC-27D71E675932}" destId="{3CF6BA05-6F8F-4B7C-8489-B0260D24D03C}" srcOrd="1" destOrd="0" presId="urn:microsoft.com/office/officeart/2018/2/layout/IconVerticalSolidList"/>
    <dgm:cxn modelId="{426884D0-9EB5-41A2-B382-5D05055CCD04}" type="presParOf" srcId="{313C1E48-CA33-4C0A-85BC-27D71E675932}" destId="{DAD36313-29CC-4265-9510-A21942CD2C0E}" srcOrd="2" destOrd="0" presId="urn:microsoft.com/office/officeart/2018/2/layout/IconVerticalSolidList"/>
    <dgm:cxn modelId="{EF367E79-7BD6-4697-9AB9-C6FB4CD16266}" type="presParOf" srcId="{313C1E48-CA33-4C0A-85BC-27D71E675932}" destId="{12798951-FE2E-4ADD-9CF0-22006CFDDB2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BD6DD9-99EC-47B4-9D3A-C199BB95E7E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005ECEF-3FCF-479E-9FB7-26E13FA64BAF}">
      <dgm:prSet/>
      <dgm:spPr/>
      <dgm:t>
        <a:bodyPr/>
        <a:lstStyle/>
        <a:p>
          <a:pPr>
            <a:lnSpc>
              <a:spcPct val="100000"/>
            </a:lnSpc>
          </a:pPr>
          <a:r>
            <a:rPr lang="en-US" b="0" i="0" dirty="0"/>
            <a:t>AI-driven applications for General Translation</a:t>
          </a:r>
          <a:endParaRPr lang="en-US" dirty="0"/>
        </a:p>
      </dgm:t>
    </dgm:pt>
    <dgm:pt modelId="{DD127031-AA19-4340-A328-54B8F2DA9116}" type="parTrans" cxnId="{8CE73BAD-BEE4-4419-9AD5-E37157A6A5FF}">
      <dgm:prSet/>
      <dgm:spPr/>
      <dgm:t>
        <a:bodyPr/>
        <a:lstStyle/>
        <a:p>
          <a:endParaRPr lang="en-US"/>
        </a:p>
      </dgm:t>
    </dgm:pt>
    <dgm:pt modelId="{73B70897-07EE-4438-9E9B-EE892DF889CC}" type="sibTrans" cxnId="{8CE73BAD-BEE4-4419-9AD5-E37157A6A5FF}">
      <dgm:prSet/>
      <dgm:spPr/>
      <dgm:t>
        <a:bodyPr/>
        <a:lstStyle/>
        <a:p>
          <a:endParaRPr lang="en-US"/>
        </a:p>
      </dgm:t>
    </dgm:pt>
    <dgm:pt modelId="{593E68B1-E674-4C5F-83CB-75CD9A332C0E}">
      <dgm:prSet/>
      <dgm:spPr/>
      <dgm:t>
        <a:bodyPr/>
        <a:lstStyle/>
        <a:p>
          <a:pPr>
            <a:lnSpc>
              <a:spcPct val="100000"/>
            </a:lnSpc>
          </a:pPr>
          <a:r>
            <a:rPr lang="en-US" b="0" i="0"/>
            <a:t>AI-driven applications for Specialized Translation</a:t>
          </a:r>
          <a:endParaRPr lang="en-US"/>
        </a:p>
      </dgm:t>
    </dgm:pt>
    <dgm:pt modelId="{361A6D11-DB8D-4B02-8613-349FEC14B6EF}" type="parTrans" cxnId="{8A3A30BA-1F78-4E4C-B065-6E05F5F074BF}">
      <dgm:prSet/>
      <dgm:spPr/>
      <dgm:t>
        <a:bodyPr/>
        <a:lstStyle/>
        <a:p>
          <a:endParaRPr lang="en-US"/>
        </a:p>
      </dgm:t>
    </dgm:pt>
    <dgm:pt modelId="{DD48236C-445B-4DE0-83EC-F23034D09F76}" type="sibTrans" cxnId="{8A3A30BA-1F78-4E4C-B065-6E05F5F074BF}">
      <dgm:prSet/>
      <dgm:spPr/>
      <dgm:t>
        <a:bodyPr/>
        <a:lstStyle/>
        <a:p>
          <a:endParaRPr lang="en-US"/>
        </a:p>
      </dgm:t>
    </dgm:pt>
    <dgm:pt modelId="{DECA58B5-562E-44F7-A198-A9473B25E266}" type="pres">
      <dgm:prSet presAssocID="{3FBD6DD9-99EC-47B4-9D3A-C199BB95E7EB}" presName="root" presStyleCnt="0">
        <dgm:presLayoutVars>
          <dgm:dir/>
          <dgm:resizeHandles val="exact"/>
        </dgm:presLayoutVars>
      </dgm:prSet>
      <dgm:spPr/>
    </dgm:pt>
    <dgm:pt modelId="{8139BDE0-6F4B-408E-8749-6688A3688E34}" type="pres">
      <dgm:prSet presAssocID="{9005ECEF-3FCF-479E-9FB7-26E13FA64BAF}" presName="compNode" presStyleCnt="0"/>
      <dgm:spPr/>
    </dgm:pt>
    <dgm:pt modelId="{111EDC5F-E44C-48DC-A218-4B5D21DFA9FD}" type="pres">
      <dgm:prSet presAssocID="{9005ECEF-3FCF-479E-9FB7-26E13FA64BA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B094CDDF-A7FA-4BA0-A0DB-5076F95B2CEF}" type="pres">
      <dgm:prSet presAssocID="{9005ECEF-3FCF-479E-9FB7-26E13FA64BAF}" presName="spaceRect" presStyleCnt="0"/>
      <dgm:spPr/>
    </dgm:pt>
    <dgm:pt modelId="{CFD145CD-EC41-4E69-9F15-373AA2A7F7E6}" type="pres">
      <dgm:prSet presAssocID="{9005ECEF-3FCF-479E-9FB7-26E13FA64BAF}" presName="textRect" presStyleLbl="revTx" presStyleIdx="0" presStyleCnt="2">
        <dgm:presLayoutVars>
          <dgm:chMax val="1"/>
          <dgm:chPref val="1"/>
        </dgm:presLayoutVars>
      </dgm:prSet>
      <dgm:spPr/>
    </dgm:pt>
    <dgm:pt modelId="{C52DE7B3-46FA-4579-BAA4-EF52C86FC4DD}" type="pres">
      <dgm:prSet presAssocID="{73B70897-07EE-4438-9E9B-EE892DF889CC}" presName="sibTrans" presStyleCnt="0"/>
      <dgm:spPr/>
    </dgm:pt>
    <dgm:pt modelId="{3550EE4B-7997-48CD-93E7-415B1D8BDF76}" type="pres">
      <dgm:prSet presAssocID="{593E68B1-E674-4C5F-83CB-75CD9A332C0E}" presName="compNode" presStyleCnt="0"/>
      <dgm:spPr/>
    </dgm:pt>
    <dgm:pt modelId="{D33116D9-F3EC-46FD-A839-681A9B106BAD}" type="pres">
      <dgm:prSet presAssocID="{593E68B1-E674-4C5F-83CB-75CD9A332C0E}"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lueprint with solid fill"/>
        </a:ext>
      </dgm:extLst>
    </dgm:pt>
    <dgm:pt modelId="{7F37FFB7-2886-446D-88CB-C85DA270F8FC}" type="pres">
      <dgm:prSet presAssocID="{593E68B1-E674-4C5F-83CB-75CD9A332C0E}" presName="spaceRect" presStyleCnt="0"/>
      <dgm:spPr/>
    </dgm:pt>
    <dgm:pt modelId="{FAD1A948-1FBA-4B56-B55E-69840E92C3B2}" type="pres">
      <dgm:prSet presAssocID="{593E68B1-E674-4C5F-83CB-75CD9A332C0E}" presName="textRect" presStyleLbl="revTx" presStyleIdx="1" presStyleCnt="2">
        <dgm:presLayoutVars>
          <dgm:chMax val="1"/>
          <dgm:chPref val="1"/>
        </dgm:presLayoutVars>
      </dgm:prSet>
      <dgm:spPr/>
    </dgm:pt>
  </dgm:ptLst>
  <dgm:cxnLst>
    <dgm:cxn modelId="{31C3164B-3588-4CDC-8580-EBCD5C1EA93E}" type="presOf" srcId="{593E68B1-E674-4C5F-83CB-75CD9A332C0E}" destId="{FAD1A948-1FBA-4B56-B55E-69840E92C3B2}" srcOrd="0" destOrd="0" presId="urn:microsoft.com/office/officeart/2018/2/layout/IconLabelList"/>
    <dgm:cxn modelId="{E5E69B77-3E8B-4AD0-A3B6-C85C4F847CF4}" type="presOf" srcId="{9005ECEF-3FCF-479E-9FB7-26E13FA64BAF}" destId="{CFD145CD-EC41-4E69-9F15-373AA2A7F7E6}" srcOrd="0" destOrd="0" presId="urn:microsoft.com/office/officeart/2018/2/layout/IconLabelList"/>
    <dgm:cxn modelId="{8CE73BAD-BEE4-4419-9AD5-E37157A6A5FF}" srcId="{3FBD6DD9-99EC-47B4-9D3A-C199BB95E7EB}" destId="{9005ECEF-3FCF-479E-9FB7-26E13FA64BAF}" srcOrd="0" destOrd="0" parTransId="{DD127031-AA19-4340-A328-54B8F2DA9116}" sibTransId="{73B70897-07EE-4438-9E9B-EE892DF889CC}"/>
    <dgm:cxn modelId="{8A3A30BA-1F78-4E4C-B065-6E05F5F074BF}" srcId="{3FBD6DD9-99EC-47B4-9D3A-C199BB95E7EB}" destId="{593E68B1-E674-4C5F-83CB-75CD9A332C0E}" srcOrd="1" destOrd="0" parTransId="{361A6D11-DB8D-4B02-8613-349FEC14B6EF}" sibTransId="{DD48236C-445B-4DE0-83EC-F23034D09F76}"/>
    <dgm:cxn modelId="{1BEA34E9-7A92-4B8D-8662-10755EEE39D9}" type="presOf" srcId="{3FBD6DD9-99EC-47B4-9D3A-C199BB95E7EB}" destId="{DECA58B5-562E-44F7-A198-A9473B25E266}" srcOrd="0" destOrd="0" presId="urn:microsoft.com/office/officeart/2018/2/layout/IconLabelList"/>
    <dgm:cxn modelId="{788CFD31-307A-4D84-A678-95131A5C753A}" type="presParOf" srcId="{DECA58B5-562E-44F7-A198-A9473B25E266}" destId="{8139BDE0-6F4B-408E-8749-6688A3688E34}" srcOrd="0" destOrd="0" presId="urn:microsoft.com/office/officeart/2018/2/layout/IconLabelList"/>
    <dgm:cxn modelId="{D0220A40-5173-4B4F-9734-C8CDE94A4A3D}" type="presParOf" srcId="{8139BDE0-6F4B-408E-8749-6688A3688E34}" destId="{111EDC5F-E44C-48DC-A218-4B5D21DFA9FD}" srcOrd="0" destOrd="0" presId="urn:microsoft.com/office/officeart/2018/2/layout/IconLabelList"/>
    <dgm:cxn modelId="{563E45A8-F274-47BA-A6B7-BA88F0EC460B}" type="presParOf" srcId="{8139BDE0-6F4B-408E-8749-6688A3688E34}" destId="{B094CDDF-A7FA-4BA0-A0DB-5076F95B2CEF}" srcOrd="1" destOrd="0" presId="urn:microsoft.com/office/officeart/2018/2/layout/IconLabelList"/>
    <dgm:cxn modelId="{BD90610E-C1F6-4E2B-81D1-2571DAABFB00}" type="presParOf" srcId="{8139BDE0-6F4B-408E-8749-6688A3688E34}" destId="{CFD145CD-EC41-4E69-9F15-373AA2A7F7E6}" srcOrd="2" destOrd="0" presId="urn:microsoft.com/office/officeart/2018/2/layout/IconLabelList"/>
    <dgm:cxn modelId="{FCBBE435-0DB0-495B-9B6C-F25AAF2DB8C9}" type="presParOf" srcId="{DECA58B5-562E-44F7-A198-A9473B25E266}" destId="{C52DE7B3-46FA-4579-BAA4-EF52C86FC4DD}" srcOrd="1" destOrd="0" presId="urn:microsoft.com/office/officeart/2018/2/layout/IconLabelList"/>
    <dgm:cxn modelId="{1A87274A-726E-4B21-8E31-D5C9D53CC728}" type="presParOf" srcId="{DECA58B5-562E-44F7-A198-A9473B25E266}" destId="{3550EE4B-7997-48CD-93E7-415B1D8BDF76}" srcOrd="2" destOrd="0" presId="urn:microsoft.com/office/officeart/2018/2/layout/IconLabelList"/>
    <dgm:cxn modelId="{B82E1825-D50B-4197-A0A0-9BA4477262E8}" type="presParOf" srcId="{3550EE4B-7997-48CD-93E7-415B1D8BDF76}" destId="{D33116D9-F3EC-46FD-A839-681A9B106BAD}" srcOrd="0" destOrd="0" presId="urn:microsoft.com/office/officeart/2018/2/layout/IconLabelList"/>
    <dgm:cxn modelId="{96A5231B-321E-4525-AD28-F4505595C2EC}" type="presParOf" srcId="{3550EE4B-7997-48CD-93E7-415B1D8BDF76}" destId="{7F37FFB7-2886-446D-88CB-C85DA270F8FC}" srcOrd="1" destOrd="0" presId="urn:microsoft.com/office/officeart/2018/2/layout/IconLabelList"/>
    <dgm:cxn modelId="{655A6A7B-C731-4BEA-91F9-59031F225EDE}" type="presParOf" srcId="{3550EE4B-7997-48CD-93E7-415B1D8BDF76}" destId="{FAD1A948-1FBA-4B56-B55E-69840E92C3B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0F60F4-22E0-4557-97B0-F29CA60C542E}"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2D31C49E-E431-445E-AC75-8EE157C341FA}">
      <dgm:prSet/>
      <dgm:spPr/>
      <dgm:t>
        <a:bodyPr/>
        <a:lstStyle/>
        <a:p>
          <a:r>
            <a:rPr lang="en-US" b="0" i="0"/>
            <a:t>Part 1: An Overview of AI</a:t>
          </a:r>
          <a:endParaRPr lang="en-US"/>
        </a:p>
      </dgm:t>
    </dgm:pt>
    <dgm:pt modelId="{D1E7DBBB-F325-47B0-A679-7FBC791F7D0B}" type="parTrans" cxnId="{4A8AED1E-A59C-4A2E-834A-D659C40F716C}">
      <dgm:prSet/>
      <dgm:spPr/>
      <dgm:t>
        <a:bodyPr/>
        <a:lstStyle/>
        <a:p>
          <a:endParaRPr lang="en-US"/>
        </a:p>
      </dgm:t>
    </dgm:pt>
    <dgm:pt modelId="{70C7C8BF-5AF1-4483-9014-B958E2AE964D}" type="sibTrans" cxnId="{4A8AED1E-A59C-4A2E-834A-D659C40F716C}">
      <dgm:prSet/>
      <dgm:spPr/>
      <dgm:t>
        <a:bodyPr/>
        <a:lstStyle/>
        <a:p>
          <a:endParaRPr lang="en-US"/>
        </a:p>
      </dgm:t>
    </dgm:pt>
    <dgm:pt modelId="{52200B84-4B3C-4EE1-B4AB-5870C284FB52}">
      <dgm:prSet/>
      <dgm:spPr/>
      <dgm:t>
        <a:bodyPr/>
        <a:lstStyle/>
        <a:p>
          <a:r>
            <a:rPr lang="en-US" b="0" i="0" dirty="0"/>
            <a:t>Part 2: AI for General Translation</a:t>
          </a:r>
          <a:endParaRPr lang="en-US" dirty="0"/>
        </a:p>
      </dgm:t>
    </dgm:pt>
    <dgm:pt modelId="{6E16ADFA-CF0E-4317-844F-40BA5D7792D8}" type="parTrans" cxnId="{BB028D0A-F2D6-4337-BB81-B129CF22997A}">
      <dgm:prSet/>
      <dgm:spPr/>
      <dgm:t>
        <a:bodyPr/>
        <a:lstStyle/>
        <a:p>
          <a:endParaRPr lang="en-US"/>
        </a:p>
      </dgm:t>
    </dgm:pt>
    <dgm:pt modelId="{A107578A-8367-44CC-9983-BFE37B39E303}" type="sibTrans" cxnId="{BB028D0A-F2D6-4337-BB81-B129CF22997A}">
      <dgm:prSet/>
      <dgm:spPr/>
      <dgm:t>
        <a:bodyPr/>
        <a:lstStyle/>
        <a:p>
          <a:endParaRPr lang="en-US"/>
        </a:p>
      </dgm:t>
    </dgm:pt>
    <dgm:pt modelId="{811D2AAA-1745-441A-9C49-9C53E6D4F360}">
      <dgm:prSet/>
      <dgm:spPr/>
      <dgm:t>
        <a:bodyPr/>
        <a:lstStyle/>
        <a:p>
          <a:r>
            <a:rPr lang="en-US" b="0" i="0"/>
            <a:t>Examples</a:t>
          </a:r>
          <a:endParaRPr lang="en-US"/>
        </a:p>
      </dgm:t>
    </dgm:pt>
    <dgm:pt modelId="{9A15D995-8959-43FD-9DA8-720E3E0A964C}" type="parTrans" cxnId="{95B7FDE3-6F3C-4920-80F8-61ED05678185}">
      <dgm:prSet/>
      <dgm:spPr/>
      <dgm:t>
        <a:bodyPr/>
        <a:lstStyle/>
        <a:p>
          <a:endParaRPr lang="en-US"/>
        </a:p>
      </dgm:t>
    </dgm:pt>
    <dgm:pt modelId="{3CEDFE63-17D4-43C4-8D00-9C5E1B53A942}" type="sibTrans" cxnId="{95B7FDE3-6F3C-4920-80F8-61ED05678185}">
      <dgm:prSet/>
      <dgm:spPr/>
      <dgm:t>
        <a:bodyPr/>
        <a:lstStyle/>
        <a:p>
          <a:endParaRPr lang="en-US"/>
        </a:p>
      </dgm:t>
    </dgm:pt>
    <dgm:pt modelId="{F0A41E7F-4AC2-4365-BEA0-049DB1D756E0}">
      <dgm:prSet/>
      <dgm:spPr/>
      <dgm:t>
        <a:bodyPr/>
        <a:lstStyle/>
        <a:p>
          <a:r>
            <a:rPr lang="en-US" b="0" i="0"/>
            <a:t>Strengths and Limitations</a:t>
          </a:r>
          <a:endParaRPr lang="en-US"/>
        </a:p>
      </dgm:t>
    </dgm:pt>
    <dgm:pt modelId="{CD932A81-6AA6-4A95-B2D0-63C6E78AF8DD}" type="parTrans" cxnId="{3CCB5381-2816-4FB8-804B-043EDE7CE6F4}">
      <dgm:prSet/>
      <dgm:spPr/>
      <dgm:t>
        <a:bodyPr/>
        <a:lstStyle/>
        <a:p>
          <a:endParaRPr lang="en-US"/>
        </a:p>
      </dgm:t>
    </dgm:pt>
    <dgm:pt modelId="{811F3715-A02F-4869-8605-71C7093AF623}" type="sibTrans" cxnId="{3CCB5381-2816-4FB8-804B-043EDE7CE6F4}">
      <dgm:prSet/>
      <dgm:spPr/>
      <dgm:t>
        <a:bodyPr/>
        <a:lstStyle/>
        <a:p>
          <a:endParaRPr lang="en-US"/>
        </a:p>
      </dgm:t>
    </dgm:pt>
    <dgm:pt modelId="{5BF5201D-9AC1-4E66-A2CB-615B5B51CF9C}">
      <dgm:prSet/>
      <dgm:spPr/>
      <dgm:t>
        <a:bodyPr/>
        <a:lstStyle/>
        <a:p>
          <a:r>
            <a:rPr lang="en-US" b="0" i="0"/>
            <a:t>Recommendations</a:t>
          </a:r>
          <a:endParaRPr lang="en-US"/>
        </a:p>
      </dgm:t>
    </dgm:pt>
    <dgm:pt modelId="{31836082-3448-42F7-9B6F-8CC5C26F5F5B}" type="parTrans" cxnId="{375D4E6E-2BE0-43CB-A787-45598DE27390}">
      <dgm:prSet/>
      <dgm:spPr/>
      <dgm:t>
        <a:bodyPr/>
        <a:lstStyle/>
        <a:p>
          <a:endParaRPr lang="en-US"/>
        </a:p>
      </dgm:t>
    </dgm:pt>
    <dgm:pt modelId="{F3313AC1-C50F-40BE-B4B2-A2F811C5C90F}" type="sibTrans" cxnId="{375D4E6E-2BE0-43CB-A787-45598DE27390}">
      <dgm:prSet/>
      <dgm:spPr/>
      <dgm:t>
        <a:bodyPr/>
        <a:lstStyle/>
        <a:p>
          <a:endParaRPr lang="en-US"/>
        </a:p>
      </dgm:t>
    </dgm:pt>
    <dgm:pt modelId="{9EFD088E-592C-4E6E-B8F5-5ECEDA43517B}">
      <dgm:prSet/>
      <dgm:spPr/>
      <dgm:t>
        <a:bodyPr/>
        <a:lstStyle/>
        <a:p>
          <a:r>
            <a:rPr lang="en-US" b="0" i="0"/>
            <a:t>Part 3: AI for Specialized Translation</a:t>
          </a:r>
          <a:endParaRPr lang="en-US"/>
        </a:p>
      </dgm:t>
    </dgm:pt>
    <dgm:pt modelId="{6BA6C1E3-988D-408A-9F23-D0BD0EB0E1BC}" type="parTrans" cxnId="{61D358F9-D47C-44FF-BDB5-E64A9122ED44}">
      <dgm:prSet/>
      <dgm:spPr/>
      <dgm:t>
        <a:bodyPr/>
        <a:lstStyle/>
        <a:p>
          <a:endParaRPr lang="en-US"/>
        </a:p>
      </dgm:t>
    </dgm:pt>
    <dgm:pt modelId="{A5084504-2DD4-481A-B90A-4C0F0EE02030}" type="sibTrans" cxnId="{61D358F9-D47C-44FF-BDB5-E64A9122ED44}">
      <dgm:prSet/>
      <dgm:spPr/>
      <dgm:t>
        <a:bodyPr/>
        <a:lstStyle/>
        <a:p>
          <a:endParaRPr lang="en-US"/>
        </a:p>
      </dgm:t>
    </dgm:pt>
    <dgm:pt modelId="{60C2221B-4922-483B-B0C1-6F1D0167F7C7}">
      <dgm:prSet/>
      <dgm:spPr/>
      <dgm:t>
        <a:bodyPr/>
        <a:lstStyle/>
        <a:p>
          <a:r>
            <a:rPr lang="en-US" b="0" i="0"/>
            <a:t>Translation of Financial Documents</a:t>
          </a:r>
          <a:endParaRPr lang="en-US"/>
        </a:p>
      </dgm:t>
    </dgm:pt>
    <dgm:pt modelId="{C830C820-F971-47CF-9A02-DDD9AB28B844}" type="parTrans" cxnId="{88B4D4A1-388E-4DE9-AB1E-0ADD280B0738}">
      <dgm:prSet/>
      <dgm:spPr/>
      <dgm:t>
        <a:bodyPr/>
        <a:lstStyle/>
        <a:p>
          <a:endParaRPr lang="en-US"/>
        </a:p>
      </dgm:t>
    </dgm:pt>
    <dgm:pt modelId="{981317F2-EA78-4EC2-85E9-8E134CDE4054}" type="sibTrans" cxnId="{88B4D4A1-388E-4DE9-AB1E-0ADD280B0738}">
      <dgm:prSet/>
      <dgm:spPr/>
      <dgm:t>
        <a:bodyPr/>
        <a:lstStyle/>
        <a:p>
          <a:endParaRPr lang="en-US"/>
        </a:p>
      </dgm:t>
    </dgm:pt>
    <dgm:pt modelId="{8F676FF2-62E2-4DD4-8D59-182703AA41A3}">
      <dgm:prSet/>
      <dgm:spPr/>
      <dgm:t>
        <a:bodyPr/>
        <a:lstStyle/>
        <a:p>
          <a:r>
            <a:rPr lang="en-US" b="0" i="0"/>
            <a:t>Translation of Government Documents</a:t>
          </a:r>
          <a:endParaRPr lang="en-US"/>
        </a:p>
      </dgm:t>
    </dgm:pt>
    <dgm:pt modelId="{A6A43C46-88A3-42EF-B8CB-31E739E4409F}" type="parTrans" cxnId="{E6BA9ED9-4F69-4576-846D-4897F17714FC}">
      <dgm:prSet/>
      <dgm:spPr/>
      <dgm:t>
        <a:bodyPr/>
        <a:lstStyle/>
        <a:p>
          <a:endParaRPr lang="en-US"/>
        </a:p>
      </dgm:t>
    </dgm:pt>
    <dgm:pt modelId="{9305FFB8-8253-47D2-A221-79D3E4988EAE}" type="sibTrans" cxnId="{E6BA9ED9-4F69-4576-846D-4897F17714FC}">
      <dgm:prSet/>
      <dgm:spPr/>
      <dgm:t>
        <a:bodyPr/>
        <a:lstStyle/>
        <a:p>
          <a:endParaRPr lang="en-US"/>
        </a:p>
      </dgm:t>
    </dgm:pt>
    <dgm:pt modelId="{85B5C3AC-77DE-4D08-88BD-120F7C6D7EBD}">
      <dgm:prSet/>
      <dgm:spPr/>
      <dgm:t>
        <a:bodyPr/>
        <a:lstStyle/>
        <a:p>
          <a:r>
            <a:rPr lang="en-US" b="0" i="0"/>
            <a:t>Translation of Buddhist Texts</a:t>
          </a:r>
          <a:endParaRPr lang="en-US"/>
        </a:p>
      </dgm:t>
    </dgm:pt>
    <dgm:pt modelId="{75CEF8BE-7FA2-4147-871C-B5B0C2043029}" type="parTrans" cxnId="{51AA5DB6-0118-4E6E-B298-4BB6E291F35F}">
      <dgm:prSet/>
      <dgm:spPr/>
      <dgm:t>
        <a:bodyPr/>
        <a:lstStyle/>
        <a:p>
          <a:endParaRPr lang="en-US"/>
        </a:p>
      </dgm:t>
    </dgm:pt>
    <dgm:pt modelId="{2D4E18EF-C240-42EA-8CE4-6A8DA5041F02}" type="sibTrans" cxnId="{51AA5DB6-0118-4E6E-B298-4BB6E291F35F}">
      <dgm:prSet/>
      <dgm:spPr/>
      <dgm:t>
        <a:bodyPr/>
        <a:lstStyle/>
        <a:p>
          <a:endParaRPr lang="en-US"/>
        </a:p>
      </dgm:t>
    </dgm:pt>
    <dgm:pt modelId="{84C3FEF8-3534-4A3C-805A-6D9D0D33D18F}" type="pres">
      <dgm:prSet presAssocID="{930F60F4-22E0-4557-97B0-F29CA60C542E}" presName="linear" presStyleCnt="0">
        <dgm:presLayoutVars>
          <dgm:dir/>
          <dgm:animLvl val="lvl"/>
          <dgm:resizeHandles val="exact"/>
        </dgm:presLayoutVars>
      </dgm:prSet>
      <dgm:spPr/>
    </dgm:pt>
    <dgm:pt modelId="{D20A48C1-CC3E-483C-9EF5-8E2FFBD89766}" type="pres">
      <dgm:prSet presAssocID="{2D31C49E-E431-445E-AC75-8EE157C341FA}" presName="parentLin" presStyleCnt="0"/>
      <dgm:spPr/>
    </dgm:pt>
    <dgm:pt modelId="{D90817AE-4ACB-4B37-A6FE-DCA4F94D70E6}" type="pres">
      <dgm:prSet presAssocID="{2D31C49E-E431-445E-AC75-8EE157C341FA}" presName="parentLeftMargin" presStyleLbl="node1" presStyleIdx="0" presStyleCnt="3"/>
      <dgm:spPr/>
    </dgm:pt>
    <dgm:pt modelId="{CB3EEEF4-D042-47DB-AB3C-BA70E5854231}" type="pres">
      <dgm:prSet presAssocID="{2D31C49E-E431-445E-AC75-8EE157C341FA}" presName="parentText" presStyleLbl="node1" presStyleIdx="0" presStyleCnt="3">
        <dgm:presLayoutVars>
          <dgm:chMax val="0"/>
          <dgm:bulletEnabled val="1"/>
        </dgm:presLayoutVars>
      </dgm:prSet>
      <dgm:spPr/>
    </dgm:pt>
    <dgm:pt modelId="{218BF075-8380-41DA-9A22-64720CB37351}" type="pres">
      <dgm:prSet presAssocID="{2D31C49E-E431-445E-AC75-8EE157C341FA}" presName="negativeSpace" presStyleCnt="0"/>
      <dgm:spPr/>
    </dgm:pt>
    <dgm:pt modelId="{8AB128FF-A979-439A-8E3E-C11282FBFEF0}" type="pres">
      <dgm:prSet presAssocID="{2D31C49E-E431-445E-AC75-8EE157C341FA}" presName="childText" presStyleLbl="conFgAcc1" presStyleIdx="0" presStyleCnt="3">
        <dgm:presLayoutVars>
          <dgm:bulletEnabled val="1"/>
        </dgm:presLayoutVars>
      </dgm:prSet>
      <dgm:spPr/>
    </dgm:pt>
    <dgm:pt modelId="{24D704AE-E476-411F-AAAE-D18E18772085}" type="pres">
      <dgm:prSet presAssocID="{70C7C8BF-5AF1-4483-9014-B958E2AE964D}" presName="spaceBetweenRectangles" presStyleCnt="0"/>
      <dgm:spPr/>
    </dgm:pt>
    <dgm:pt modelId="{8A0069C3-4E1A-44D1-BCF4-48C629FE832B}" type="pres">
      <dgm:prSet presAssocID="{52200B84-4B3C-4EE1-B4AB-5870C284FB52}" presName="parentLin" presStyleCnt="0"/>
      <dgm:spPr/>
    </dgm:pt>
    <dgm:pt modelId="{8AC7C932-0F93-4F18-9925-602C2DDF11D4}" type="pres">
      <dgm:prSet presAssocID="{52200B84-4B3C-4EE1-B4AB-5870C284FB52}" presName="parentLeftMargin" presStyleLbl="node1" presStyleIdx="0" presStyleCnt="3"/>
      <dgm:spPr/>
    </dgm:pt>
    <dgm:pt modelId="{7D9201B3-0CC5-4BDA-92FF-B312927D61FC}" type="pres">
      <dgm:prSet presAssocID="{52200B84-4B3C-4EE1-B4AB-5870C284FB52}" presName="parentText" presStyleLbl="node1" presStyleIdx="1" presStyleCnt="3">
        <dgm:presLayoutVars>
          <dgm:chMax val="0"/>
          <dgm:bulletEnabled val="1"/>
        </dgm:presLayoutVars>
      </dgm:prSet>
      <dgm:spPr/>
    </dgm:pt>
    <dgm:pt modelId="{3F267BEB-DDC0-44F3-BAE7-E2A8DA0410A5}" type="pres">
      <dgm:prSet presAssocID="{52200B84-4B3C-4EE1-B4AB-5870C284FB52}" presName="negativeSpace" presStyleCnt="0"/>
      <dgm:spPr/>
    </dgm:pt>
    <dgm:pt modelId="{FE1DC4BB-DE76-4C4F-9398-312047F819F4}" type="pres">
      <dgm:prSet presAssocID="{52200B84-4B3C-4EE1-B4AB-5870C284FB52}" presName="childText" presStyleLbl="conFgAcc1" presStyleIdx="1" presStyleCnt="3">
        <dgm:presLayoutVars>
          <dgm:bulletEnabled val="1"/>
        </dgm:presLayoutVars>
      </dgm:prSet>
      <dgm:spPr/>
    </dgm:pt>
    <dgm:pt modelId="{47CEF345-3711-4FDC-BD7E-5635A1E55AE2}" type="pres">
      <dgm:prSet presAssocID="{A107578A-8367-44CC-9983-BFE37B39E303}" presName="spaceBetweenRectangles" presStyleCnt="0"/>
      <dgm:spPr/>
    </dgm:pt>
    <dgm:pt modelId="{7D341E3B-83A0-43B2-99AA-64AE5E32EA2A}" type="pres">
      <dgm:prSet presAssocID="{9EFD088E-592C-4E6E-B8F5-5ECEDA43517B}" presName="parentLin" presStyleCnt="0"/>
      <dgm:spPr/>
    </dgm:pt>
    <dgm:pt modelId="{08ED8A5C-7C0C-46F3-A6FC-A3B2807B7724}" type="pres">
      <dgm:prSet presAssocID="{9EFD088E-592C-4E6E-B8F5-5ECEDA43517B}" presName="parentLeftMargin" presStyleLbl="node1" presStyleIdx="1" presStyleCnt="3"/>
      <dgm:spPr/>
    </dgm:pt>
    <dgm:pt modelId="{7F35E114-C067-49E8-9704-38CB261F0D88}" type="pres">
      <dgm:prSet presAssocID="{9EFD088E-592C-4E6E-B8F5-5ECEDA43517B}" presName="parentText" presStyleLbl="node1" presStyleIdx="2" presStyleCnt="3">
        <dgm:presLayoutVars>
          <dgm:chMax val="0"/>
          <dgm:bulletEnabled val="1"/>
        </dgm:presLayoutVars>
      </dgm:prSet>
      <dgm:spPr/>
    </dgm:pt>
    <dgm:pt modelId="{7B4F2F02-D0FF-4074-A4AA-454BB54B5314}" type="pres">
      <dgm:prSet presAssocID="{9EFD088E-592C-4E6E-B8F5-5ECEDA43517B}" presName="negativeSpace" presStyleCnt="0"/>
      <dgm:spPr/>
    </dgm:pt>
    <dgm:pt modelId="{C88D3027-2D30-4AAC-9617-B1018729E3E9}" type="pres">
      <dgm:prSet presAssocID="{9EFD088E-592C-4E6E-B8F5-5ECEDA43517B}" presName="childText" presStyleLbl="conFgAcc1" presStyleIdx="2" presStyleCnt="3">
        <dgm:presLayoutVars>
          <dgm:bulletEnabled val="1"/>
        </dgm:presLayoutVars>
      </dgm:prSet>
      <dgm:spPr/>
    </dgm:pt>
  </dgm:ptLst>
  <dgm:cxnLst>
    <dgm:cxn modelId="{BB028D0A-F2D6-4337-BB81-B129CF22997A}" srcId="{930F60F4-22E0-4557-97B0-F29CA60C542E}" destId="{52200B84-4B3C-4EE1-B4AB-5870C284FB52}" srcOrd="1" destOrd="0" parTransId="{6E16ADFA-CF0E-4317-844F-40BA5D7792D8}" sibTransId="{A107578A-8367-44CC-9983-BFE37B39E303}"/>
    <dgm:cxn modelId="{4A8AED1E-A59C-4A2E-834A-D659C40F716C}" srcId="{930F60F4-22E0-4557-97B0-F29CA60C542E}" destId="{2D31C49E-E431-445E-AC75-8EE157C341FA}" srcOrd="0" destOrd="0" parTransId="{D1E7DBBB-F325-47B0-A679-7FBC791F7D0B}" sibTransId="{70C7C8BF-5AF1-4483-9014-B958E2AE964D}"/>
    <dgm:cxn modelId="{7A983229-3381-416B-B609-E74B0BDAF5F8}" type="presOf" srcId="{52200B84-4B3C-4EE1-B4AB-5870C284FB52}" destId="{8AC7C932-0F93-4F18-9925-602C2DDF11D4}" srcOrd="0" destOrd="0" presId="urn:microsoft.com/office/officeart/2005/8/layout/list1"/>
    <dgm:cxn modelId="{59BD6C34-F0FF-4104-9F8F-DD2C618E2AC9}" type="presOf" srcId="{2D31C49E-E431-445E-AC75-8EE157C341FA}" destId="{D90817AE-4ACB-4B37-A6FE-DCA4F94D70E6}" srcOrd="0" destOrd="0" presId="urn:microsoft.com/office/officeart/2005/8/layout/list1"/>
    <dgm:cxn modelId="{1C8D4038-5D8E-4DCD-80BF-BD73F97F4D0E}" type="presOf" srcId="{9EFD088E-592C-4E6E-B8F5-5ECEDA43517B}" destId="{7F35E114-C067-49E8-9704-38CB261F0D88}" srcOrd="1" destOrd="0" presId="urn:microsoft.com/office/officeart/2005/8/layout/list1"/>
    <dgm:cxn modelId="{31B9A751-A29D-4020-988D-8F683903AF1F}" type="presOf" srcId="{930F60F4-22E0-4557-97B0-F29CA60C542E}" destId="{84C3FEF8-3534-4A3C-805A-6D9D0D33D18F}" srcOrd="0" destOrd="0" presId="urn:microsoft.com/office/officeart/2005/8/layout/list1"/>
    <dgm:cxn modelId="{F65CA252-9D8B-42A8-85DB-BAB8764C472D}" type="presOf" srcId="{8F676FF2-62E2-4DD4-8D59-182703AA41A3}" destId="{C88D3027-2D30-4AAC-9617-B1018729E3E9}" srcOrd="0" destOrd="1" presId="urn:microsoft.com/office/officeart/2005/8/layout/list1"/>
    <dgm:cxn modelId="{04F1B36B-6BED-4801-A49F-573150807842}" type="presOf" srcId="{2D31C49E-E431-445E-AC75-8EE157C341FA}" destId="{CB3EEEF4-D042-47DB-AB3C-BA70E5854231}" srcOrd="1" destOrd="0" presId="urn:microsoft.com/office/officeart/2005/8/layout/list1"/>
    <dgm:cxn modelId="{375D4E6E-2BE0-43CB-A787-45598DE27390}" srcId="{52200B84-4B3C-4EE1-B4AB-5870C284FB52}" destId="{5BF5201D-9AC1-4E66-A2CB-615B5B51CF9C}" srcOrd="2" destOrd="0" parTransId="{31836082-3448-42F7-9B6F-8CC5C26F5F5B}" sibTransId="{F3313AC1-C50F-40BE-B4B2-A2F811C5C90F}"/>
    <dgm:cxn modelId="{B307C079-73D2-43AA-A9B6-EDBA8B74756D}" type="presOf" srcId="{9EFD088E-592C-4E6E-B8F5-5ECEDA43517B}" destId="{08ED8A5C-7C0C-46F3-A6FC-A3B2807B7724}" srcOrd="0" destOrd="0" presId="urn:microsoft.com/office/officeart/2005/8/layout/list1"/>
    <dgm:cxn modelId="{3CCB5381-2816-4FB8-804B-043EDE7CE6F4}" srcId="{52200B84-4B3C-4EE1-B4AB-5870C284FB52}" destId="{F0A41E7F-4AC2-4365-BEA0-049DB1D756E0}" srcOrd="1" destOrd="0" parTransId="{CD932A81-6AA6-4A95-B2D0-63C6E78AF8DD}" sibTransId="{811F3715-A02F-4869-8605-71C7093AF623}"/>
    <dgm:cxn modelId="{D5EE3989-7589-4CCC-941F-7894C0E4A5ED}" type="presOf" srcId="{5BF5201D-9AC1-4E66-A2CB-615B5B51CF9C}" destId="{FE1DC4BB-DE76-4C4F-9398-312047F819F4}" srcOrd="0" destOrd="2" presId="urn:microsoft.com/office/officeart/2005/8/layout/list1"/>
    <dgm:cxn modelId="{0D039B9A-8526-49DC-8AAF-9483F6E06420}" type="presOf" srcId="{F0A41E7F-4AC2-4365-BEA0-049DB1D756E0}" destId="{FE1DC4BB-DE76-4C4F-9398-312047F819F4}" srcOrd="0" destOrd="1" presId="urn:microsoft.com/office/officeart/2005/8/layout/list1"/>
    <dgm:cxn modelId="{88B4D4A1-388E-4DE9-AB1E-0ADD280B0738}" srcId="{9EFD088E-592C-4E6E-B8F5-5ECEDA43517B}" destId="{60C2221B-4922-483B-B0C1-6F1D0167F7C7}" srcOrd="0" destOrd="0" parTransId="{C830C820-F971-47CF-9A02-DDD9AB28B844}" sibTransId="{981317F2-EA78-4EC2-85E9-8E134CDE4054}"/>
    <dgm:cxn modelId="{2C515CA7-9F6B-4939-8E6A-5AAA73D0AD3D}" type="presOf" srcId="{60C2221B-4922-483B-B0C1-6F1D0167F7C7}" destId="{C88D3027-2D30-4AAC-9617-B1018729E3E9}" srcOrd="0" destOrd="0" presId="urn:microsoft.com/office/officeart/2005/8/layout/list1"/>
    <dgm:cxn modelId="{51AA5DB6-0118-4E6E-B298-4BB6E291F35F}" srcId="{9EFD088E-592C-4E6E-B8F5-5ECEDA43517B}" destId="{85B5C3AC-77DE-4D08-88BD-120F7C6D7EBD}" srcOrd="2" destOrd="0" parTransId="{75CEF8BE-7FA2-4147-871C-B5B0C2043029}" sibTransId="{2D4E18EF-C240-42EA-8CE4-6A8DA5041F02}"/>
    <dgm:cxn modelId="{C75B8AC1-EAC0-48C6-B2BC-1C90E11227F0}" type="presOf" srcId="{52200B84-4B3C-4EE1-B4AB-5870C284FB52}" destId="{7D9201B3-0CC5-4BDA-92FF-B312927D61FC}" srcOrd="1" destOrd="0" presId="urn:microsoft.com/office/officeart/2005/8/layout/list1"/>
    <dgm:cxn modelId="{8D2FAECA-CD9A-4F8A-ACA5-B33365756DD2}" type="presOf" srcId="{811D2AAA-1745-441A-9C49-9C53E6D4F360}" destId="{FE1DC4BB-DE76-4C4F-9398-312047F819F4}" srcOrd="0" destOrd="0" presId="urn:microsoft.com/office/officeart/2005/8/layout/list1"/>
    <dgm:cxn modelId="{E6BA9ED9-4F69-4576-846D-4897F17714FC}" srcId="{9EFD088E-592C-4E6E-B8F5-5ECEDA43517B}" destId="{8F676FF2-62E2-4DD4-8D59-182703AA41A3}" srcOrd="1" destOrd="0" parTransId="{A6A43C46-88A3-42EF-B8CB-31E739E4409F}" sibTransId="{9305FFB8-8253-47D2-A221-79D3E4988EAE}"/>
    <dgm:cxn modelId="{18EBDEDE-7AC9-475E-B28D-A2F194B4D5A6}" type="presOf" srcId="{85B5C3AC-77DE-4D08-88BD-120F7C6D7EBD}" destId="{C88D3027-2D30-4AAC-9617-B1018729E3E9}" srcOrd="0" destOrd="2" presId="urn:microsoft.com/office/officeart/2005/8/layout/list1"/>
    <dgm:cxn modelId="{95B7FDE3-6F3C-4920-80F8-61ED05678185}" srcId="{52200B84-4B3C-4EE1-B4AB-5870C284FB52}" destId="{811D2AAA-1745-441A-9C49-9C53E6D4F360}" srcOrd="0" destOrd="0" parTransId="{9A15D995-8959-43FD-9DA8-720E3E0A964C}" sibTransId="{3CEDFE63-17D4-43C4-8D00-9C5E1B53A942}"/>
    <dgm:cxn modelId="{61D358F9-D47C-44FF-BDB5-E64A9122ED44}" srcId="{930F60F4-22E0-4557-97B0-F29CA60C542E}" destId="{9EFD088E-592C-4E6E-B8F5-5ECEDA43517B}" srcOrd="2" destOrd="0" parTransId="{6BA6C1E3-988D-408A-9F23-D0BD0EB0E1BC}" sibTransId="{A5084504-2DD4-481A-B90A-4C0F0EE02030}"/>
    <dgm:cxn modelId="{D3BD5E8E-47B3-43AB-B236-EE0027F09A7F}" type="presParOf" srcId="{84C3FEF8-3534-4A3C-805A-6D9D0D33D18F}" destId="{D20A48C1-CC3E-483C-9EF5-8E2FFBD89766}" srcOrd="0" destOrd="0" presId="urn:microsoft.com/office/officeart/2005/8/layout/list1"/>
    <dgm:cxn modelId="{5C9C7346-F775-4D2B-BB17-6188B313A59F}" type="presParOf" srcId="{D20A48C1-CC3E-483C-9EF5-8E2FFBD89766}" destId="{D90817AE-4ACB-4B37-A6FE-DCA4F94D70E6}" srcOrd="0" destOrd="0" presId="urn:microsoft.com/office/officeart/2005/8/layout/list1"/>
    <dgm:cxn modelId="{E7C7386D-CDC3-468A-9271-05A00F903451}" type="presParOf" srcId="{D20A48C1-CC3E-483C-9EF5-8E2FFBD89766}" destId="{CB3EEEF4-D042-47DB-AB3C-BA70E5854231}" srcOrd="1" destOrd="0" presId="urn:microsoft.com/office/officeart/2005/8/layout/list1"/>
    <dgm:cxn modelId="{B752C518-1B6D-437B-951E-E1408C8C4DA4}" type="presParOf" srcId="{84C3FEF8-3534-4A3C-805A-6D9D0D33D18F}" destId="{218BF075-8380-41DA-9A22-64720CB37351}" srcOrd="1" destOrd="0" presId="urn:microsoft.com/office/officeart/2005/8/layout/list1"/>
    <dgm:cxn modelId="{5C2D15A2-B4E3-4582-9622-F37B98D12BAA}" type="presParOf" srcId="{84C3FEF8-3534-4A3C-805A-6D9D0D33D18F}" destId="{8AB128FF-A979-439A-8E3E-C11282FBFEF0}" srcOrd="2" destOrd="0" presId="urn:microsoft.com/office/officeart/2005/8/layout/list1"/>
    <dgm:cxn modelId="{CD26D67F-B22A-492A-BB83-800D06F12027}" type="presParOf" srcId="{84C3FEF8-3534-4A3C-805A-6D9D0D33D18F}" destId="{24D704AE-E476-411F-AAAE-D18E18772085}" srcOrd="3" destOrd="0" presId="urn:microsoft.com/office/officeart/2005/8/layout/list1"/>
    <dgm:cxn modelId="{4B72C00E-AA5F-4378-9106-64A8CAE24C7C}" type="presParOf" srcId="{84C3FEF8-3534-4A3C-805A-6D9D0D33D18F}" destId="{8A0069C3-4E1A-44D1-BCF4-48C629FE832B}" srcOrd="4" destOrd="0" presId="urn:microsoft.com/office/officeart/2005/8/layout/list1"/>
    <dgm:cxn modelId="{F59C5921-182F-4901-95D8-B5D7C8580231}" type="presParOf" srcId="{8A0069C3-4E1A-44D1-BCF4-48C629FE832B}" destId="{8AC7C932-0F93-4F18-9925-602C2DDF11D4}" srcOrd="0" destOrd="0" presId="urn:microsoft.com/office/officeart/2005/8/layout/list1"/>
    <dgm:cxn modelId="{00E9552C-F678-44B8-887D-53B714E110B0}" type="presParOf" srcId="{8A0069C3-4E1A-44D1-BCF4-48C629FE832B}" destId="{7D9201B3-0CC5-4BDA-92FF-B312927D61FC}" srcOrd="1" destOrd="0" presId="urn:microsoft.com/office/officeart/2005/8/layout/list1"/>
    <dgm:cxn modelId="{AE3A2E0B-E780-4EC6-8B4A-37A3AC8E41E9}" type="presParOf" srcId="{84C3FEF8-3534-4A3C-805A-6D9D0D33D18F}" destId="{3F267BEB-DDC0-44F3-BAE7-E2A8DA0410A5}" srcOrd="5" destOrd="0" presId="urn:microsoft.com/office/officeart/2005/8/layout/list1"/>
    <dgm:cxn modelId="{9D6C776A-AB18-4F22-A115-538A09AEA460}" type="presParOf" srcId="{84C3FEF8-3534-4A3C-805A-6D9D0D33D18F}" destId="{FE1DC4BB-DE76-4C4F-9398-312047F819F4}" srcOrd="6" destOrd="0" presId="urn:microsoft.com/office/officeart/2005/8/layout/list1"/>
    <dgm:cxn modelId="{9D908C5C-8FBF-4CB7-9AC3-6AFFB2B989FF}" type="presParOf" srcId="{84C3FEF8-3534-4A3C-805A-6D9D0D33D18F}" destId="{47CEF345-3711-4FDC-BD7E-5635A1E55AE2}" srcOrd="7" destOrd="0" presId="urn:microsoft.com/office/officeart/2005/8/layout/list1"/>
    <dgm:cxn modelId="{DA34C855-5DDB-40EB-BC34-2BACB3229990}" type="presParOf" srcId="{84C3FEF8-3534-4A3C-805A-6D9D0D33D18F}" destId="{7D341E3B-83A0-43B2-99AA-64AE5E32EA2A}" srcOrd="8" destOrd="0" presId="urn:microsoft.com/office/officeart/2005/8/layout/list1"/>
    <dgm:cxn modelId="{280AB473-78EC-4E91-9CE8-7748529CC49A}" type="presParOf" srcId="{7D341E3B-83A0-43B2-99AA-64AE5E32EA2A}" destId="{08ED8A5C-7C0C-46F3-A6FC-A3B2807B7724}" srcOrd="0" destOrd="0" presId="urn:microsoft.com/office/officeart/2005/8/layout/list1"/>
    <dgm:cxn modelId="{D81B57C9-31F5-4EBF-B06B-A627B83E9040}" type="presParOf" srcId="{7D341E3B-83A0-43B2-99AA-64AE5E32EA2A}" destId="{7F35E114-C067-49E8-9704-38CB261F0D88}" srcOrd="1" destOrd="0" presId="urn:microsoft.com/office/officeart/2005/8/layout/list1"/>
    <dgm:cxn modelId="{8621203E-0EB0-4355-A97F-819AF9FA309E}" type="presParOf" srcId="{84C3FEF8-3534-4A3C-805A-6D9D0D33D18F}" destId="{7B4F2F02-D0FF-4074-A4AA-454BB54B5314}" srcOrd="9" destOrd="0" presId="urn:microsoft.com/office/officeart/2005/8/layout/list1"/>
    <dgm:cxn modelId="{E43D4367-1AC8-48F9-BA75-DB9AC7F3C42C}" type="presParOf" srcId="{84C3FEF8-3534-4A3C-805A-6D9D0D33D18F}" destId="{C88D3027-2D30-4AAC-9617-B1018729E3E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920ADCF-2981-4E0A-BBB0-F3CD4F8B4131}"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02E433F1-4577-4D89-A2CA-070726C334DE}">
      <dgm:prSet/>
      <dgm:spPr/>
      <dgm:t>
        <a:bodyPr/>
        <a:lstStyle/>
        <a:p>
          <a:r>
            <a:rPr lang="en-US" b="0" i="0"/>
            <a:t>Uses deep neural networks extensively</a:t>
          </a:r>
          <a:endParaRPr lang="en-US"/>
        </a:p>
      </dgm:t>
    </dgm:pt>
    <dgm:pt modelId="{6B45C42C-D201-4411-AD4B-92FCF25293FB}" type="parTrans" cxnId="{16E25345-AE3B-4C10-908D-74B4EE09323F}">
      <dgm:prSet/>
      <dgm:spPr/>
      <dgm:t>
        <a:bodyPr/>
        <a:lstStyle/>
        <a:p>
          <a:endParaRPr lang="en-US"/>
        </a:p>
      </dgm:t>
    </dgm:pt>
    <dgm:pt modelId="{2AD6F316-6D10-478D-8ADD-E72F8D4282A3}" type="sibTrans" cxnId="{16E25345-AE3B-4C10-908D-74B4EE09323F}">
      <dgm:prSet/>
      <dgm:spPr/>
      <dgm:t>
        <a:bodyPr/>
        <a:lstStyle/>
        <a:p>
          <a:endParaRPr lang="en-US"/>
        </a:p>
      </dgm:t>
    </dgm:pt>
    <dgm:pt modelId="{C815F3A0-C11E-4488-B307-6287E2B5F248}">
      <dgm:prSet/>
      <dgm:spPr/>
      <dgm:t>
        <a:bodyPr/>
        <a:lstStyle/>
        <a:p>
          <a:r>
            <a:rPr lang="en-US" b="0" i="0"/>
            <a:t>Reduces need for hand-crafted rules and feature engineering</a:t>
          </a:r>
          <a:endParaRPr lang="en-US"/>
        </a:p>
      </dgm:t>
    </dgm:pt>
    <dgm:pt modelId="{9EAB8529-D2F9-46D8-A5F8-01724A633058}" type="parTrans" cxnId="{771677D0-5DFE-4CC9-9061-4E0AE6057E1E}">
      <dgm:prSet/>
      <dgm:spPr/>
      <dgm:t>
        <a:bodyPr/>
        <a:lstStyle/>
        <a:p>
          <a:endParaRPr lang="en-US"/>
        </a:p>
      </dgm:t>
    </dgm:pt>
    <dgm:pt modelId="{A8476B12-B1D9-4C31-90EF-AC94C270D821}" type="sibTrans" cxnId="{771677D0-5DFE-4CC9-9061-4E0AE6057E1E}">
      <dgm:prSet/>
      <dgm:spPr/>
      <dgm:t>
        <a:bodyPr/>
        <a:lstStyle/>
        <a:p>
          <a:endParaRPr lang="en-US"/>
        </a:p>
      </dgm:t>
    </dgm:pt>
    <dgm:pt modelId="{8478F26C-1F1F-4070-88D8-8AB5F7B31071}">
      <dgm:prSet/>
      <dgm:spPr/>
      <dgm:t>
        <a:bodyPr/>
        <a:lstStyle/>
        <a:p>
          <a:r>
            <a:rPr lang="en-US" b="0" i="0"/>
            <a:t>Requires big data, powerful hardware, advanced algorithms</a:t>
          </a:r>
          <a:endParaRPr lang="en-US"/>
        </a:p>
      </dgm:t>
    </dgm:pt>
    <dgm:pt modelId="{84C30049-5C1D-4339-A68D-D9CCFF9FEEE8}" type="parTrans" cxnId="{FD42A6B4-8AA8-4452-892C-C33881013631}">
      <dgm:prSet/>
      <dgm:spPr/>
      <dgm:t>
        <a:bodyPr/>
        <a:lstStyle/>
        <a:p>
          <a:endParaRPr lang="en-US"/>
        </a:p>
      </dgm:t>
    </dgm:pt>
    <dgm:pt modelId="{8A53B4FE-931B-4732-9684-AA8F65CEEB1F}" type="sibTrans" cxnId="{FD42A6B4-8AA8-4452-892C-C33881013631}">
      <dgm:prSet/>
      <dgm:spPr/>
      <dgm:t>
        <a:bodyPr/>
        <a:lstStyle/>
        <a:p>
          <a:endParaRPr lang="en-US"/>
        </a:p>
      </dgm:t>
    </dgm:pt>
    <dgm:pt modelId="{118F7A13-ABB6-4ADD-B750-F4330935C3C8}" type="pres">
      <dgm:prSet presAssocID="{8920ADCF-2981-4E0A-BBB0-F3CD4F8B4131}" presName="root" presStyleCnt="0">
        <dgm:presLayoutVars>
          <dgm:dir/>
          <dgm:resizeHandles val="exact"/>
        </dgm:presLayoutVars>
      </dgm:prSet>
      <dgm:spPr/>
    </dgm:pt>
    <dgm:pt modelId="{C5F73C49-15B3-4F4F-9A4A-9C854EE9C9A2}" type="pres">
      <dgm:prSet presAssocID="{02E433F1-4577-4D89-A2CA-070726C334DE}" presName="compNode" presStyleCnt="0"/>
      <dgm:spPr/>
    </dgm:pt>
    <dgm:pt modelId="{192D3B5B-89A0-4CE0-9228-AA926177F14C}" type="pres">
      <dgm:prSet presAssocID="{02E433F1-4577-4D89-A2CA-070726C334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Network diagram with solid fill"/>
        </a:ext>
      </dgm:extLst>
    </dgm:pt>
    <dgm:pt modelId="{B3BB887F-F526-4F6E-B1B0-3EE43295B510}" type="pres">
      <dgm:prSet presAssocID="{02E433F1-4577-4D89-A2CA-070726C334DE}" presName="spaceRect" presStyleCnt="0"/>
      <dgm:spPr/>
    </dgm:pt>
    <dgm:pt modelId="{0ADCFE00-280D-4A5C-937C-5816C51A843B}" type="pres">
      <dgm:prSet presAssocID="{02E433F1-4577-4D89-A2CA-070726C334DE}" presName="textRect" presStyleLbl="revTx" presStyleIdx="0" presStyleCnt="3">
        <dgm:presLayoutVars>
          <dgm:chMax val="1"/>
          <dgm:chPref val="1"/>
        </dgm:presLayoutVars>
      </dgm:prSet>
      <dgm:spPr/>
    </dgm:pt>
    <dgm:pt modelId="{E660ED91-2F06-49FF-B967-592D56989C24}" type="pres">
      <dgm:prSet presAssocID="{2AD6F316-6D10-478D-8ADD-E72F8D4282A3}" presName="sibTrans" presStyleCnt="0"/>
      <dgm:spPr/>
    </dgm:pt>
    <dgm:pt modelId="{E4C4540C-E5C1-4216-9A0F-6CEB5D411906}" type="pres">
      <dgm:prSet presAssocID="{C815F3A0-C11E-4488-B307-6287E2B5F248}" presName="compNode" presStyleCnt="0"/>
      <dgm:spPr/>
    </dgm:pt>
    <dgm:pt modelId="{6AE7F128-9B3B-4A4C-9EC5-9BE182427ED8}" type="pres">
      <dgm:prSet presAssocID="{C815F3A0-C11E-4488-B307-6287E2B5F2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8A89E558-EBC4-43E1-A3D5-5D94878A5BFD}" type="pres">
      <dgm:prSet presAssocID="{C815F3A0-C11E-4488-B307-6287E2B5F248}" presName="spaceRect" presStyleCnt="0"/>
      <dgm:spPr/>
    </dgm:pt>
    <dgm:pt modelId="{178E3D4F-60AF-4BE8-9110-1F98EB4E0A4C}" type="pres">
      <dgm:prSet presAssocID="{C815F3A0-C11E-4488-B307-6287E2B5F248}" presName="textRect" presStyleLbl="revTx" presStyleIdx="1" presStyleCnt="3">
        <dgm:presLayoutVars>
          <dgm:chMax val="1"/>
          <dgm:chPref val="1"/>
        </dgm:presLayoutVars>
      </dgm:prSet>
      <dgm:spPr/>
    </dgm:pt>
    <dgm:pt modelId="{7B4786C6-43FA-4892-856A-65EE7E77D9CB}" type="pres">
      <dgm:prSet presAssocID="{A8476B12-B1D9-4C31-90EF-AC94C270D821}" presName="sibTrans" presStyleCnt="0"/>
      <dgm:spPr/>
    </dgm:pt>
    <dgm:pt modelId="{015BBF49-3AE4-497D-A995-43A22D70244E}" type="pres">
      <dgm:prSet presAssocID="{8478F26C-1F1F-4070-88D8-8AB5F7B31071}" presName="compNode" presStyleCnt="0"/>
      <dgm:spPr/>
    </dgm:pt>
    <dgm:pt modelId="{9F1ABB87-E80C-4E22-B436-17A8C8C204DB}" type="pres">
      <dgm:prSet presAssocID="{8478F26C-1F1F-4070-88D8-8AB5F7B3107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6A5BC5CE-C30D-4CDF-9C1F-1BE564342249}" type="pres">
      <dgm:prSet presAssocID="{8478F26C-1F1F-4070-88D8-8AB5F7B31071}" presName="spaceRect" presStyleCnt="0"/>
      <dgm:spPr/>
    </dgm:pt>
    <dgm:pt modelId="{773D7439-B24B-4150-8DF0-E7147DA80267}" type="pres">
      <dgm:prSet presAssocID="{8478F26C-1F1F-4070-88D8-8AB5F7B31071}" presName="textRect" presStyleLbl="revTx" presStyleIdx="2" presStyleCnt="3">
        <dgm:presLayoutVars>
          <dgm:chMax val="1"/>
          <dgm:chPref val="1"/>
        </dgm:presLayoutVars>
      </dgm:prSet>
      <dgm:spPr/>
    </dgm:pt>
  </dgm:ptLst>
  <dgm:cxnLst>
    <dgm:cxn modelId="{4F8FDE14-B990-4CC8-BC1A-1259776EBD7D}" type="presOf" srcId="{8478F26C-1F1F-4070-88D8-8AB5F7B31071}" destId="{773D7439-B24B-4150-8DF0-E7147DA80267}" srcOrd="0" destOrd="0" presId="urn:microsoft.com/office/officeart/2018/2/layout/IconLabelList"/>
    <dgm:cxn modelId="{16E25345-AE3B-4C10-908D-74B4EE09323F}" srcId="{8920ADCF-2981-4E0A-BBB0-F3CD4F8B4131}" destId="{02E433F1-4577-4D89-A2CA-070726C334DE}" srcOrd="0" destOrd="0" parTransId="{6B45C42C-D201-4411-AD4B-92FCF25293FB}" sibTransId="{2AD6F316-6D10-478D-8ADD-E72F8D4282A3}"/>
    <dgm:cxn modelId="{A341197D-3D08-460B-BAB3-02CBE304E595}" type="presOf" srcId="{C815F3A0-C11E-4488-B307-6287E2B5F248}" destId="{178E3D4F-60AF-4BE8-9110-1F98EB4E0A4C}" srcOrd="0" destOrd="0" presId="urn:microsoft.com/office/officeart/2018/2/layout/IconLabelList"/>
    <dgm:cxn modelId="{A81B62AC-76BC-4622-8DC0-920D6D6703FB}" type="presOf" srcId="{02E433F1-4577-4D89-A2CA-070726C334DE}" destId="{0ADCFE00-280D-4A5C-937C-5816C51A843B}" srcOrd="0" destOrd="0" presId="urn:microsoft.com/office/officeart/2018/2/layout/IconLabelList"/>
    <dgm:cxn modelId="{FD42A6B4-8AA8-4452-892C-C33881013631}" srcId="{8920ADCF-2981-4E0A-BBB0-F3CD4F8B4131}" destId="{8478F26C-1F1F-4070-88D8-8AB5F7B31071}" srcOrd="2" destOrd="0" parTransId="{84C30049-5C1D-4339-A68D-D9CCFF9FEEE8}" sibTransId="{8A53B4FE-931B-4732-9684-AA8F65CEEB1F}"/>
    <dgm:cxn modelId="{771677D0-5DFE-4CC9-9061-4E0AE6057E1E}" srcId="{8920ADCF-2981-4E0A-BBB0-F3CD4F8B4131}" destId="{C815F3A0-C11E-4488-B307-6287E2B5F248}" srcOrd="1" destOrd="0" parTransId="{9EAB8529-D2F9-46D8-A5F8-01724A633058}" sibTransId="{A8476B12-B1D9-4C31-90EF-AC94C270D821}"/>
    <dgm:cxn modelId="{291A14F3-2781-45A2-A995-D75B3DD3CD2F}" type="presOf" srcId="{8920ADCF-2981-4E0A-BBB0-F3CD4F8B4131}" destId="{118F7A13-ABB6-4ADD-B750-F4330935C3C8}" srcOrd="0" destOrd="0" presId="urn:microsoft.com/office/officeart/2018/2/layout/IconLabelList"/>
    <dgm:cxn modelId="{14636DA8-09CC-48D1-B4AF-1BB4290A2E89}" type="presParOf" srcId="{118F7A13-ABB6-4ADD-B750-F4330935C3C8}" destId="{C5F73C49-15B3-4F4F-9A4A-9C854EE9C9A2}" srcOrd="0" destOrd="0" presId="urn:microsoft.com/office/officeart/2018/2/layout/IconLabelList"/>
    <dgm:cxn modelId="{6B456C0E-8E9D-4C05-A05B-5FBA83AB62C6}" type="presParOf" srcId="{C5F73C49-15B3-4F4F-9A4A-9C854EE9C9A2}" destId="{192D3B5B-89A0-4CE0-9228-AA926177F14C}" srcOrd="0" destOrd="0" presId="urn:microsoft.com/office/officeart/2018/2/layout/IconLabelList"/>
    <dgm:cxn modelId="{9339BDBB-F06E-4B3C-B2EB-FC763721C566}" type="presParOf" srcId="{C5F73C49-15B3-4F4F-9A4A-9C854EE9C9A2}" destId="{B3BB887F-F526-4F6E-B1B0-3EE43295B510}" srcOrd="1" destOrd="0" presId="urn:microsoft.com/office/officeart/2018/2/layout/IconLabelList"/>
    <dgm:cxn modelId="{7DF56AC2-7B20-4CB3-AB4D-30EBA554735C}" type="presParOf" srcId="{C5F73C49-15B3-4F4F-9A4A-9C854EE9C9A2}" destId="{0ADCFE00-280D-4A5C-937C-5816C51A843B}" srcOrd="2" destOrd="0" presId="urn:microsoft.com/office/officeart/2018/2/layout/IconLabelList"/>
    <dgm:cxn modelId="{94BDB93D-7639-4247-AABB-409B96D28CCC}" type="presParOf" srcId="{118F7A13-ABB6-4ADD-B750-F4330935C3C8}" destId="{E660ED91-2F06-49FF-B967-592D56989C24}" srcOrd="1" destOrd="0" presId="urn:microsoft.com/office/officeart/2018/2/layout/IconLabelList"/>
    <dgm:cxn modelId="{BD81F33E-09A7-4499-BCA8-DAFA6617BA82}" type="presParOf" srcId="{118F7A13-ABB6-4ADD-B750-F4330935C3C8}" destId="{E4C4540C-E5C1-4216-9A0F-6CEB5D411906}" srcOrd="2" destOrd="0" presId="urn:microsoft.com/office/officeart/2018/2/layout/IconLabelList"/>
    <dgm:cxn modelId="{BDD5D20E-159D-4BCD-BEFB-C19519228F83}" type="presParOf" srcId="{E4C4540C-E5C1-4216-9A0F-6CEB5D411906}" destId="{6AE7F128-9B3B-4A4C-9EC5-9BE182427ED8}" srcOrd="0" destOrd="0" presId="urn:microsoft.com/office/officeart/2018/2/layout/IconLabelList"/>
    <dgm:cxn modelId="{3917541D-C3E5-45CF-B58B-6B3A148FF4F2}" type="presParOf" srcId="{E4C4540C-E5C1-4216-9A0F-6CEB5D411906}" destId="{8A89E558-EBC4-43E1-A3D5-5D94878A5BFD}" srcOrd="1" destOrd="0" presId="urn:microsoft.com/office/officeart/2018/2/layout/IconLabelList"/>
    <dgm:cxn modelId="{BEFE7187-E006-4A6C-85D2-6D418FDD88EE}" type="presParOf" srcId="{E4C4540C-E5C1-4216-9A0F-6CEB5D411906}" destId="{178E3D4F-60AF-4BE8-9110-1F98EB4E0A4C}" srcOrd="2" destOrd="0" presId="urn:microsoft.com/office/officeart/2018/2/layout/IconLabelList"/>
    <dgm:cxn modelId="{FE5A20C6-9800-4166-AE98-49C7DC15446F}" type="presParOf" srcId="{118F7A13-ABB6-4ADD-B750-F4330935C3C8}" destId="{7B4786C6-43FA-4892-856A-65EE7E77D9CB}" srcOrd="3" destOrd="0" presId="urn:microsoft.com/office/officeart/2018/2/layout/IconLabelList"/>
    <dgm:cxn modelId="{6714CA4D-EFAC-43C0-9711-995A6C184B69}" type="presParOf" srcId="{118F7A13-ABB6-4ADD-B750-F4330935C3C8}" destId="{015BBF49-3AE4-497D-A995-43A22D70244E}" srcOrd="4" destOrd="0" presId="urn:microsoft.com/office/officeart/2018/2/layout/IconLabelList"/>
    <dgm:cxn modelId="{E859484B-20C1-4B93-A792-C874A92911C2}" type="presParOf" srcId="{015BBF49-3AE4-497D-A995-43A22D70244E}" destId="{9F1ABB87-E80C-4E22-B436-17A8C8C204DB}" srcOrd="0" destOrd="0" presId="urn:microsoft.com/office/officeart/2018/2/layout/IconLabelList"/>
    <dgm:cxn modelId="{6CE9F261-3B7B-42A4-AE02-A85D58E17F9D}" type="presParOf" srcId="{015BBF49-3AE4-497D-A995-43A22D70244E}" destId="{6A5BC5CE-C30D-4CDF-9C1F-1BE564342249}" srcOrd="1" destOrd="0" presId="urn:microsoft.com/office/officeart/2018/2/layout/IconLabelList"/>
    <dgm:cxn modelId="{2BA08B2A-81B6-457B-8BEA-CBAD0BA20516}" type="presParOf" srcId="{015BBF49-3AE4-497D-A995-43A22D70244E}" destId="{773D7439-B24B-4150-8DF0-E7147DA8026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526A01C-C4A1-459E-99C4-C82140C8487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B3FC572-0393-4A99-A8F9-E2E2A6B1C4B0}">
      <dgm:prSet/>
      <dgm:spPr/>
      <dgm:t>
        <a:bodyPr/>
        <a:lstStyle/>
        <a:p>
          <a:r>
            <a:rPr lang="en-US" b="0" i="0" dirty="0"/>
            <a:t>Rule-based Machine Translation</a:t>
          </a:r>
          <a:endParaRPr lang="en-US" dirty="0"/>
        </a:p>
      </dgm:t>
    </dgm:pt>
    <dgm:pt modelId="{209EE879-4FEA-4BE6-8050-1B4A7B37AF72}" type="parTrans" cxnId="{6094580A-B2F6-41DE-9766-5C2662A80AF1}">
      <dgm:prSet/>
      <dgm:spPr/>
      <dgm:t>
        <a:bodyPr/>
        <a:lstStyle/>
        <a:p>
          <a:endParaRPr lang="en-US"/>
        </a:p>
      </dgm:t>
    </dgm:pt>
    <dgm:pt modelId="{EFC457DF-7C29-4FB0-AFDE-D5131E9192A5}" type="sibTrans" cxnId="{6094580A-B2F6-41DE-9766-5C2662A80AF1}">
      <dgm:prSet/>
      <dgm:spPr/>
      <dgm:t>
        <a:bodyPr/>
        <a:lstStyle/>
        <a:p>
          <a:endParaRPr lang="en-US"/>
        </a:p>
      </dgm:t>
    </dgm:pt>
    <dgm:pt modelId="{C34E8FA6-D1CF-41FE-BD85-0F21DCC5627B}">
      <dgm:prSet/>
      <dgm:spPr/>
      <dgm:t>
        <a:bodyPr/>
        <a:lstStyle/>
        <a:p>
          <a:r>
            <a:rPr lang="en-US" b="0" i="0"/>
            <a:t>Example-based Machine Translation</a:t>
          </a:r>
          <a:endParaRPr lang="en-US"/>
        </a:p>
      </dgm:t>
    </dgm:pt>
    <dgm:pt modelId="{0BB9FC68-34A8-4E96-B90E-1E3438580EB6}" type="parTrans" cxnId="{312C6526-7927-4058-83F7-3BAB91314F35}">
      <dgm:prSet/>
      <dgm:spPr/>
      <dgm:t>
        <a:bodyPr/>
        <a:lstStyle/>
        <a:p>
          <a:endParaRPr lang="en-US"/>
        </a:p>
      </dgm:t>
    </dgm:pt>
    <dgm:pt modelId="{6278374D-C207-4F42-A95B-F488BCABF9C8}" type="sibTrans" cxnId="{312C6526-7927-4058-83F7-3BAB91314F35}">
      <dgm:prSet/>
      <dgm:spPr/>
      <dgm:t>
        <a:bodyPr/>
        <a:lstStyle/>
        <a:p>
          <a:endParaRPr lang="en-US"/>
        </a:p>
      </dgm:t>
    </dgm:pt>
    <dgm:pt modelId="{8F4A0DD8-7B49-4033-84E0-F885BAF34C81}">
      <dgm:prSet/>
      <dgm:spPr/>
      <dgm:t>
        <a:bodyPr/>
        <a:lstStyle/>
        <a:p>
          <a:r>
            <a:rPr lang="en-US" b="0" i="0"/>
            <a:t>Statistical Machine Translation</a:t>
          </a:r>
          <a:endParaRPr lang="en-US"/>
        </a:p>
      </dgm:t>
    </dgm:pt>
    <dgm:pt modelId="{16F2E474-869C-4402-A62F-0E37387F4CC2}" type="parTrans" cxnId="{66D0861D-BA06-45BE-85C8-96EEF6C9EA62}">
      <dgm:prSet/>
      <dgm:spPr/>
      <dgm:t>
        <a:bodyPr/>
        <a:lstStyle/>
        <a:p>
          <a:endParaRPr lang="en-US"/>
        </a:p>
      </dgm:t>
    </dgm:pt>
    <dgm:pt modelId="{684591CB-7E3A-4C36-9FB7-16009D18AEA0}" type="sibTrans" cxnId="{66D0861D-BA06-45BE-85C8-96EEF6C9EA62}">
      <dgm:prSet/>
      <dgm:spPr/>
      <dgm:t>
        <a:bodyPr/>
        <a:lstStyle/>
        <a:p>
          <a:endParaRPr lang="en-US"/>
        </a:p>
      </dgm:t>
    </dgm:pt>
    <dgm:pt modelId="{D97390D1-E367-4DC5-A4CF-1F1849B685AE}" type="pres">
      <dgm:prSet presAssocID="{8526A01C-C4A1-459E-99C4-C82140C84876}" presName="root" presStyleCnt="0">
        <dgm:presLayoutVars>
          <dgm:dir/>
          <dgm:resizeHandles val="exact"/>
        </dgm:presLayoutVars>
      </dgm:prSet>
      <dgm:spPr/>
    </dgm:pt>
    <dgm:pt modelId="{C44CE07C-33BD-46B6-A2AA-1BCB6EE14AB8}" type="pres">
      <dgm:prSet presAssocID="{EB3FC572-0393-4A99-A8F9-E2E2A6B1C4B0}" presName="compNode" presStyleCnt="0"/>
      <dgm:spPr/>
    </dgm:pt>
    <dgm:pt modelId="{BA596BAE-EF09-4C40-BFC5-0CC5B1CF358C}" type="pres">
      <dgm:prSet presAssocID="{EB3FC572-0393-4A99-A8F9-E2E2A6B1C4B0}" presName="bgRect" presStyleLbl="bgShp" presStyleIdx="0" presStyleCnt="3"/>
      <dgm:spPr/>
    </dgm:pt>
    <dgm:pt modelId="{EB47266E-491C-4BCC-A840-70CD18348CAF}" type="pres">
      <dgm:prSet presAssocID="{EB3FC572-0393-4A99-A8F9-E2E2A6B1C4B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laybook with solid fill"/>
        </a:ext>
      </dgm:extLst>
    </dgm:pt>
    <dgm:pt modelId="{25EA7CF8-169F-4DDC-9738-4A3C6FE1CD30}" type="pres">
      <dgm:prSet presAssocID="{EB3FC572-0393-4A99-A8F9-E2E2A6B1C4B0}" presName="spaceRect" presStyleCnt="0"/>
      <dgm:spPr/>
    </dgm:pt>
    <dgm:pt modelId="{619EF9AB-BA8E-4C6A-9162-E1839414B6DF}" type="pres">
      <dgm:prSet presAssocID="{EB3FC572-0393-4A99-A8F9-E2E2A6B1C4B0}" presName="parTx" presStyleLbl="revTx" presStyleIdx="0" presStyleCnt="3">
        <dgm:presLayoutVars>
          <dgm:chMax val="0"/>
          <dgm:chPref val="0"/>
        </dgm:presLayoutVars>
      </dgm:prSet>
      <dgm:spPr/>
    </dgm:pt>
    <dgm:pt modelId="{52DB1A17-80B2-4FC7-8B8D-93B0C28E6087}" type="pres">
      <dgm:prSet presAssocID="{EFC457DF-7C29-4FB0-AFDE-D5131E9192A5}" presName="sibTrans" presStyleCnt="0"/>
      <dgm:spPr/>
    </dgm:pt>
    <dgm:pt modelId="{EE14A036-E077-4688-94A6-FDFA3ACB8735}" type="pres">
      <dgm:prSet presAssocID="{C34E8FA6-D1CF-41FE-BD85-0F21DCC5627B}" presName="compNode" presStyleCnt="0"/>
      <dgm:spPr/>
    </dgm:pt>
    <dgm:pt modelId="{7471366F-ACCD-47E3-881F-90613BF5AFC4}" type="pres">
      <dgm:prSet presAssocID="{C34E8FA6-D1CF-41FE-BD85-0F21DCC5627B}" presName="bgRect" presStyleLbl="bgShp" presStyleIdx="1" presStyleCnt="3"/>
      <dgm:spPr/>
    </dgm:pt>
    <dgm:pt modelId="{46250187-EA46-4A48-9ACB-871E8CE3721B}" type="pres">
      <dgm:prSet presAssocID="{C34E8FA6-D1CF-41FE-BD85-0F21DCC5627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1D5844BC-9647-45CF-B83B-76E21E335910}" type="pres">
      <dgm:prSet presAssocID="{C34E8FA6-D1CF-41FE-BD85-0F21DCC5627B}" presName="spaceRect" presStyleCnt="0"/>
      <dgm:spPr/>
    </dgm:pt>
    <dgm:pt modelId="{1D6ABE31-4628-4226-B199-6BAC5B530852}" type="pres">
      <dgm:prSet presAssocID="{C34E8FA6-D1CF-41FE-BD85-0F21DCC5627B}" presName="parTx" presStyleLbl="revTx" presStyleIdx="1" presStyleCnt="3">
        <dgm:presLayoutVars>
          <dgm:chMax val="0"/>
          <dgm:chPref val="0"/>
        </dgm:presLayoutVars>
      </dgm:prSet>
      <dgm:spPr/>
    </dgm:pt>
    <dgm:pt modelId="{F419AECF-A835-4754-AC2A-64993CEF37FA}" type="pres">
      <dgm:prSet presAssocID="{6278374D-C207-4F42-A95B-F488BCABF9C8}" presName="sibTrans" presStyleCnt="0"/>
      <dgm:spPr/>
    </dgm:pt>
    <dgm:pt modelId="{7E4C71E9-AED2-4EF6-A7A5-DDF520EF3A33}" type="pres">
      <dgm:prSet presAssocID="{8F4A0DD8-7B49-4033-84E0-F885BAF34C81}" presName="compNode" presStyleCnt="0"/>
      <dgm:spPr/>
    </dgm:pt>
    <dgm:pt modelId="{48968F4B-4EC8-4268-B1F6-F6EBB4847565}" type="pres">
      <dgm:prSet presAssocID="{8F4A0DD8-7B49-4033-84E0-F885BAF34C81}" presName="bgRect" presStyleLbl="bgShp" presStyleIdx="2" presStyleCnt="3"/>
      <dgm:spPr/>
    </dgm:pt>
    <dgm:pt modelId="{034C37A4-4563-40BD-90B3-5C837D5A0C6F}" type="pres">
      <dgm:prSet presAssocID="{8F4A0DD8-7B49-4033-84E0-F885BAF34C8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5791EFDD-9FC8-4223-9004-F609A7C59BDD}" type="pres">
      <dgm:prSet presAssocID="{8F4A0DD8-7B49-4033-84E0-F885BAF34C81}" presName="spaceRect" presStyleCnt="0"/>
      <dgm:spPr/>
    </dgm:pt>
    <dgm:pt modelId="{9F8C361F-A802-4FA5-A01C-FD805B9D62CA}" type="pres">
      <dgm:prSet presAssocID="{8F4A0DD8-7B49-4033-84E0-F885BAF34C81}" presName="parTx" presStyleLbl="revTx" presStyleIdx="2" presStyleCnt="3">
        <dgm:presLayoutVars>
          <dgm:chMax val="0"/>
          <dgm:chPref val="0"/>
        </dgm:presLayoutVars>
      </dgm:prSet>
      <dgm:spPr/>
    </dgm:pt>
  </dgm:ptLst>
  <dgm:cxnLst>
    <dgm:cxn modelId="{6094580A-B2F6-41DE-9766-5C2662A80AF1}" srcId="{8526A01C-C4A1-459E-99C4-C82140C84876}" destId="{EB3FC572-0393-4A99-A8F9-E2E2A6B1C4B0}" srcOrd="0" destOrd="0" parTransId="{209EE879-4FEA-4BE6-8050-1B4A7B37AF72}" sibTransId="{EFC457DF-7C29-4FB0-AFDE-D5131E9192A5}"/>
    <dgm:cxn modelId="{66D0861D-BA06-45BE-85C8-96EEF6C9EA62}" srcId="{8526A01C-C4A1-459E-99C4-C82140C84876}" destId="{8F4A0DD8-7B49-4033-84E0-F885BAF34C81}" srcOrd="2" destOrd="0" parTransId="{16F2E474-869C-4402-A62F-0E37387F4CC2}" sibTransId="{684591CB-7E3A-4C36-9FB7-16009D18AEA0}"/>
    <dgm:cxn modelId="{312C6526-7927-4058-83F7-3BAB91314F35}" srcId="{8526A01C-C4A1-459E-99C4-C82140C84876}" destId="{C34E8FA6-D1CF-41FE-BD85-0F21DCC5627B}" srcOrd="1" destOrd="0" parTransId="{0BB9FC68-34A8-4E96-B90E-1E3438580EB6}" sibTransId="{6278374D-C207-4F42-A95B-F488BCABF9C8}"/>
    <dgm:cxn modelId="{DF1DE0B1-17EF-4270-8F26-221CB41E7234}" type="presOf" srcId="{8526A01C-C4A1-459E-99C4-C82140C84876}" destId="{D97390D1-E367-4DC5-A4CF-1F1849B685AE}" srcOrd="0" destOrd="0" presId="urn:microsoft.com/office/officeart/2018/2/layout/IconVerticalSolidList"/>
    <dgm:cxn modelId="{72ABE9C4-8031-4324-94D9-0F2B19B7748D}" type="presOf" srcId="{C34E8FA6-D1CF-41FE-BD85-0F21DCC5627B}" destId="{1D6ABE31-4628-4226-B199-6BAC5B530852}" srcOrd="0" destOrd="0" presId="urn:microsoft.com/office/officeart/2018/2/layout/IconVerticalSolidList"/>
    <dgm:cxn modelId="{AE2F08C5-264A-4481-B2AD-6D3D7E77F2DC}" type="presOf" srcId="{8F4A0DD8-7B49-4033-84E0-F885BAF34C81}" destId="{9F8C361F-A802-4FA5-A01C-FD805B9D62CA}" srcOrd="0" destOrd="0" presId="urn:microsoft.com/office/officeart/2018/2/layout/IconVerticalSolidList"/>
    <dgm:cxn modelId="{457B3DCC-C132-4B63-A4F4-A7144A59B8DD}" type="presOf" srcId="{EB3FC572-0393-4A99-A8F9-E2E2A6B1C4B0}" destId="{619EF9AB-BA8E-4C6A-9162-E1839414B6DF}" srcOrd="0" destOrd="0" presId="urn:microsoft.com/office/officeart/2018/2/layout/IconVerticalSolidList"/>
    <dgm:cxn modelId="{7EE0A566-D174-4987-BD09-2C09B18E1B8F}" type="presParOf" srcId="{D97390D1-E367-4DC5-A4CF-1F1849B685AE}" destId="{C44CE07C-33BD-46B6-A2AA-1BCB6EE14AB8}" srcOrd="0" destOrd="0" presId="urn:microsoft.com/office/officeart/2018/2/layout/IconVerticalSolidList"/>
    <dgm:cxn modelId="{F640F86A-B4C3-4B84-846C-827907AF0A07}" type="presParOf" srcId="{C44CE07C-33BD-46B6-A2AA-1BCB6EE14AB8}" destId="{BA596BAE-EF09-4C40-BFC5-0CC5B1CF358C}" srcOrd="0" destOrd="0" presId="urn:microsoft.com/office/officeart/2018/2/layout/IconVerticalSolidList"/>
    <dgm:cxn modelId="{7BE872A9-51AB-453F-8A4B-3E16C6B15D94}" type="presParOf" srcId="{C44CE07C-33BD-46B6-A2AA-1BCB6EE14AB8}" destId="{EB47266E-491C-4BCC-A840-70CD18348CAF}" srcOrd="1" destOrd="0" presId="urn:microsoft.com/office/officeart/2018/2/layout/IconVerticalSolidList"/>
    <dgm:cxn modelId="{7758D495-FD49-4E79-9A9C-7EE88BD23D3A}" type="presParOf" srcId="{C44CE07C-33BD-46B6-A2AA-1BCB6EE14AB8}" destId="{25EA7CF8-169F-4DDC-9738-4A3C6FE1CD30}" srcOrd="2" destOrd="0" presId="urn:microsoft.com/office/officeart/2018/2/layout/IconVerticalSolidList"/>
    <dgm:cxn modelId="{C4F0CE88-D026-4BCA-826B-1C268CEA4876}" type="presParOf" srcId="{C44CE07C-33BD-46B6-A2AA-1BCB6EE14AB8}" destId="{619EF9AB-BA8E-4C6A-9162-E1839414B6DF}" srcOrd="3" destOrd="0" presId="urn:microsoft.com/office/officeart/2018/2/layout/IconVerticalSolidList"/>
    <dgm:cxn modelId="{553BD2D2-3AB2-4E70-8E12-A7513A44E478}" type="presParOf" srcId="{D97390D1-E367-4DC5-A4CF-1F1849B685AE}" destId="{52DB1A17-80B2-4FC7-8B8D-93B0C28E6087}" srcOrd="1" destOrd="0" presId="urn:microsoft.com/office/officeart/2018/2/layout/IconVerticalSolidList"/>
    <dgm:cxn modelId="{2136727E-C946-4671-81DE-CF1EE48894C3}" type="presParOf" srcId="{D97390D1-E367-4DC5-A4CF-1F1849B685AE}" destId="{EE14A036-E077-4688-94A6-FDFA3ACB8735}" srcOrd="2" destOrd="0" presId="urn:microsoft.com/office/officeart/2018/2/layout/IconVerticalSolidList"/>
    <dgm:cxn modelId="{6AE3338D-E72F-446B-B9C3-FE28F4760302}" type="presParOf" srcId="{EE14A036-E077-4688-94A6-FDFA3ACB8735}" destId="{7471366F-ACCD-47E3-881F-90613BF5AFC4}" srcOrd="0" destOrd="0" presId="urn:microsoft.com/office/officeart/2018/2/layout/IconVerticalSolidList"/>
    <dgm:cxn modelId="{AC2B0647-4F74-4147-80DF-C5629BC12E29}" type="presParOf" srcId="{EE14A036-E077-4688-94A6-FDFA3ACB8735}" destId="{46250187-EA46-4A48-9ACB-871E8CE3721B}" srcOrd="1" destOrd="0" presId="urn:microsoft.com/office/officeart/2018/2/layout/IconVerticalSolidList"/>
    <dgm:cxn modelId="{A899F6F2-0F6D-44EE-AC0F-578CF4B1066F}" type="presParOf" srcId="{EE14A036-E077-4688-94A6-FDFA3ACB8735}" destId="{1D5844BC-9647-45CF-B83B-76E21E335910}" srcOrd="2" destOrd="0" presId="urn:microsoft.com/office/officeart/2018/2/layout/IconVerticalSolidList"/>
    <dgm:cxn modelId="{2761862D-6732-4A42-96E7-DE87ECF0F027}" type="presParOf" srcId="{EE14A036-E077-4688-94A6-FDFA3ACB8735}" destId="{1D6ABE31-4628-4226-B199-6BAC5B530852}" srcOrd="3" destOrd="0" presId="urn:microsoft.com/office/officeart/2018/2/layout/IconVerticalSolidList"/>
    <dgm:cxn modelId="{887BFB8E-D182-403D-A20E-8B16134A22B6}" type="presParOf" srcId="{D97390D1-E367-4DC5-A4CF-1F1849B685AE}" destId="{F419AECF-A835-4754-AC2A-64993CEF37FA}" srcOrd="3" destOrd="0" presId="urn:microsoft.com/office/officeart/2018/2/layout/IconVerticalSolidList"/>
    <dgm:cxn modelId="{C8B4DA91-9E09-41A6-BB47-C7648CA6E0E6}" type="presParOf" srcId="{D97390D1-E367-4DC5-A4CF-1F1849B685AE}" destId="{7E4C71E9-AED2-4EF6-A7A5-DDF520EF3A33}" srcOrd="4" destOrd="0" presId="urn:microsoft.com/office/officeart/2018/2/layout/IconVerticalSolidList"/>
    <dgm:cxn modelId="{C8DB2FDB-8FBB-45D9-B255-D72FAC7CB1AC}" type="presParOf" srcId="{7E4C71E9-AED2-4EF6-A7A5-DDF520EF3A33}" destId="{48968F4B-4EC8-4268-B1F6-F6EBB4847565}" srcOrd="0" destOrd="0" presId="urn:microsoft.com/office/officeart/2018/2/layout/IconVerticalSolidList"/>
    <dgm:cxn modelId="{D53240AA-E2AE-4707-801F-D503485F7A79}" type="presParOf" srcId="{7E4C71E9-AED2-4EF6-A7A5-DDF520EF3A33}" destId="{034C37A4-4563-40BD-90B3-5C837D5A0C6F}" srcOrd="1" destOrd="0" presId="urn:microsoft.com/office/officeart/2018/2/layout/IconVerticalSolidList"/>
    <dgm:cxn modelId="{0B84D63A-6688-4A32-8496-767D7A2D48F5}" type="presParOf" srcId="{7E4C71E9-AED2-4EF6-A7A5-DDF520EF3A33}" destId="{5791EFDD-9FC8-4223-9004-F609A7C59BDD}" srcOrd="2" destOrd="0" presId="urn:microsoft.com/office/officeart/2018/2/layout/IconVerticalSolidList"/>
    <dgm:cxn modelId="{719544A1-21F2-4717-9187-3F053E3991A9}" type="presParOf" srcId="{7E4C71E9-AED2-4EF6-A7A5-DDF520EF3A33}" destId="{9F8C361F-A802-4FA5-A01C-FD805B9D62C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093AAA-B983-4746-9FB8-A89ACC59DFF9}"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64B2C0B6-51B9-4DA9-9118-C9293711D22A}">
      <dgm:prSet/>
      <dgm:spPr/>
      <dgm:t>
        <a:bodyPr/>
        <a:lstStyle/>
        <a:p>
          <a:r>
            <a:rPr lang="en-US" b="0" i="0" dirty="0"/>
            <a:t>Neural machine translation</a:t>
          </a:r>
          <a:endParaRPr lang="en-US" dirty="0"/>
        </a:p>
      </dgm:t>
    </dgm:pt>
    <dgm:pt modelId="{47231694-4D8C-4949-8225-60EC6FF0535C}" type="parTrans" cxnId="{26579B6C-3ABB-4353-9161-1AA39C77DF3E}">
      <dgm:prSet/>
      <dgm:spPr/>
      <dgm:t>
        <a:bodyPr/>
        <a:lstStyle/>
        <a:p>
          <a:endParaRPr lang="en-US"/>
        </a:p>
      </dgm:t>
    </dgm:pt>
    <dgm:pt modelId="{4584D864-F848-4C73-8444-9084F64C1F97}" type="sibTrans" cxnId="{26579B6C-3ABB-4353-9161-1AA39C77DF3E}">
      <dgm:prSet/>
      <dgm:spPr/>
      <dgm:t>
        <a:bodyPr/>
        <a:lstStyle/>
        <a:p>
          <a:endParaRPr lang="en-US"/>
        </a:p>
      </dgm:t>
    </dgm:pt>
    <dgm:pt modelId="{3D87CA59-9448-4AF3-AA87-6A0A7C6891B6}">
      <dgm:prSet/>
      <dgm:spPr/>
      <dgm:t>
        <a:bodyPr/>
        <a:lstStyle/>
        <a:p>
          <a:r>
            <a:rPr lang="en-US" b="0" i="0"/>
            <a:t>Large language models (e.g., ChatGPT)</a:t>
          </a:r>
          <a:endParaRPr lang="en-US"/>
        </a:p>
      </dgm:t>
    </dgm:pt>
    <dgm:pt modelId="{FC8C893A-D798-4A5F-ADD9-EBFB3D59D438}" type="parTrans" cxnId="{3F228EAE-4D7F-4F38-8E9F-85040A9B92FF}">
      <dgm:prSet/>
      <dgm:spPr/>
      <dgm:t>
        <a:bodyPr/>
        <a:lstStyle/>
        <a:p>
          <a:endParaRPr lang="en-US"/>
        </a:p>
      </dgm:t>
    </dgm:pt>
    <dgm:pt modelId="{5E671CC1-1405-41A3-9339-7AA077221248}" type="sibTrans" cxnId="{3F228EAE-4D7F-4F38-8E9F-85040A9B92FF}">
      <dgm:prSet/>
      <dgm:spPr/>
      <dgm:t>
        <a:bodyPr/>
        <a:lstStyle/>
        <a:p>
          <a:endParaRPr lang="en-US"/>
        </a:p>
      </dgm:t>
    </dgm:pt>
    <dgm:pt modelId="{CE164BE4-BB0C-443E-A857-70CD7144424A}" type="pres">
      <dgm:prSet presAssocID="{D2093AAA-B983-4746-9FB8-A89ACC59DFF9}" presName="hierChild1" presStyleCnt="0">
        <dgm:presLayoutVars>
          <dgm:chPref val="1"/>
          <dgm:dir/>
          <dgm:animOne val="branch"/>
          <dgm:animLvl val="lvl"/>
          <dgm:resizeHandles/>
        </dgm:presLayoutVars>
      </dgm:prSet>
      <dgm:spPr/>
    </dgm:pt>
    <dgm:pt modelId="{46AD7D08-17D6-4809-8AC1-07FF2B647EE2}" type="pres">
      <dgm:prSet presAssocID="{64B2C0B6-51B9-4DA9-9118-C9293711D22A}" presName="hierRoot1" presStyleCnt="0"/>
      <dgm:spPr/>
    </dgm:pt>
    <dgm:pt modelId="{E7F4791B-BD34-4693-8E67-A30113363C18}" type="pres">
      <dgm:prSet presAssocID="{64B2C0B6-51B9-4DA9-9118-C9293711D22A}" presName="composite" presStyleCnt="0"/>
      <dgm:spPr/>
    </dgm:pt>
    <dgm:pt modelId="{136BCBB6-C9B8-44AF-B07F-451BA6449437}" type="pres">
      <dgm:prSet presAssocID="{64B2C0B6-51B9-4DA9-9118-C9293711D22A}" presName="background" presStyleLbl="node0" presStyleIdx="0" presStyleCnt="2"/>
      <dgm:spPr/>
    </dgm:pt>
    <dgm:pt modelId="{A70F4835-B182-4600-A8C8-370A7BDFD0E2}" type="pres">
      <dgm:prSet presAssocID="{64B2C0B6-51B9-4DA9-9118-C9293711D22A}" presName="text" presStyleLbl="fgAcc0" presStyleIdx="0" presStyleCnt="2">
        <dgm:presLayoutVars>
          <dgm:chPref val="3"/>
        </dgm:presLayoutVars>
      </dgm:prSet>
      <dgm:spPr/>
    </dgm:pt>
    <dgm:pt modelId="{801E27B1-E5A2-44BF-B598-06FEB045C9C2}" type="pres">
      <dgm:prSet presAssocID="{64B2C0B6-51B9-4DA9-9118-C9293711D22A}" presName="hierChild2" presStyleCnt="0"/>
      <dgm:spPr/>
    </dgm:pt>
    <dgm:pt modelId="{7E32280A-B8C2-45BC-BB63-9D22F06454B3}" type="pres">
      <dgm:prSet presAssocID="{3D87CA59-9448-4AF3-AA87-6A0A7C6891B6}" presName="hierRoot1" presStyleCnt="0"/>
      <dgm:spPr/>
    </dgm:pt>
    <dgm:pt modelId="{F3BA87BC-A64E-4423-8058-618A87E140D8}" type="pres">
      <dgm:prSet presAssocID="{3D87CA59-9448-4AF3-AA87-6A0A7C6891B6}" presName="composite" presStyleCnt="0"/>
      <dgm:spPr/>
    </dgm:pt>
    <dgm:pt modelId="{F9707FD5-0811-40F2-9863-36496BD8A550}" type="pres">
      <dgm:prSet presAssocID="{3D87CA59-9448-4AF3-AA87-6A0A7C6891B6}" presName="background" presStyleLbl="node0" presStyleIdx="1" presStyleCnt="2"/>
      <dgm:spPr/>
    </dgm:pt>
    <dgm:pt modelId="{B08CC39C-9D0A-4ED0-BD07-AADF79B4E7BC}" type="pres">
      <dgm:prSet presAssocID="{3D87CA59-9448-4AF3-AA87-6A0A7C6891B6}" presName="text" presStyleLbl="fgAcc0" presStyleIdx="1" presStyleCnt="2">
        <dgm:presLayoutVars>
          <dgm:chPref val="3"/>
        </dgm:presLayoutVars>
      </dgm:prSet>
      <dgm:spPr/>
    </dgm:pt>
    <dgm:pt modelId="{B590B6F1-0180-4E30-8F9E-1EA37AC99805}" type="pres">
      <dgm:prSet presAssocID="{3D87CA59-9448-4AF3-AA87-6A0A7C6891B6}" presName="hierChild2" presStyleCnt="0"/>
      <dgm:spPr/>
    </dgm:pt>
  </dgm:ptLst>
  <dgm:cxnLst>
    <dgm:cxn modelId="{A07E400F-4F0B-4FBF-A694-6B49B391E0C2}" type="presOf" srcId="{3D87CA59-9448-4AF3-AA87-6A0A7C6891B6}" destId="{B08CC39C-9D0A-4ED0-BD07-AADF79B4E7BC}" srcOrd="0" destOrd="0" presId="urn:microsoft.com/office/officeart/2005/8/layout/hierarchy1"/>
    <dgm:cxn modelId="{26579B6C-3ABB-4353-9161-1AA39C77DF3E}" srcId="{D2093AAA-B983-4746-9FB8-A89ACC59DFF9}" destId="{64B2C0B6-51B9-4DA9-9118-C9293711D22A}" srcOrd="0" destOrd="0" parTransId="{47231694-4D8C-4949-8225-60EC6FF0535C}" sibTransId="{4584D864-F848-4C73-8444-9084F64C1F97}"/>
    <dgm:cxn modelId="{B123B376-1A19-4C1C-9110-9A908EDB524F}" type="presOf" srcId="{64B2C0B6-51B9-4DA9-9118-C9293711D22A}" destId="{A70F4835-B182-4600-A8C8-370A7BDFD0E2}" srcOrd="0" destOrd="0" presId="urn:microsoft.com/office/officeart/2005/8/layout/hierarchy1"/>
    <dgm:cxn modelId="{1DAC9C7D-EB29-4F4B-842A-CFAEF976A222}" type="presOf" srcId="{D2093AAA-B983-4746-9FB8-A89ACC59DFF9}" destId="{CE164BE4-BB0C-443E-A857-70CD7144424A}" srcOrd="0" destOrd="0" presId="urn:microsoft.com/office/officeart/2005/8/layout/hierarchy1"/>
    <dgm:cxn modelId="{3F228EAE-4D7F-4F38-8E9F-85040A9B92FF}" srcId="{D2093AAA-B983-4746-9FB8-A89ACC59DFF9}" destId="{3D87CA59-9448-4AF3-AA87-6A0A7C6891B6}" srcOrd="1" destOrd="0" parTransId="{FC8C893A-D798-4A5F-ADD9-EBFB3D59D438}" sibTransId="{5E671CC1-1405-41A3-9339-7AA077221248}"/>
    <dgm:cxn modelId="{E9AEBB3E-22D4-41E4-B562-C7CC52C4DF92}" type="presParOf" srcId="{CE164BE4-BB0C-443E-A857-70CD7144424A}" destId="{46AD7D08-17D6-4809-8AC1-07FF2B647EE2}" srcOrd="0" destOrd="0" presId="urn:microsoft.com/office/officeart/2005/8/layout/hierarchy1"/>
    <dgm:cxn modelId="{CBE70FE2-42AA-447E-9E5C-4FEE1BF4BAC6}" type="presParOf" srcId="{46AD7D08-17D6-4809-8AC1-07FF2B647EE2}" destId="{E7F4791B-BD34-4693-8E67-A30113363C18}" srcOrd="0" destOrd="0" presId="urn:microsoft.com/office/officeart/2005/8/layout/hierarchy1"/>
    <dgm:cxn modelId="{05A11304-E267-4CBE-8F5B-2D524F1E99C1}" type="presParOf" srcId="{E7F4791B-BD34-4693-8E67-A30113363C18}" destId="{136BCBB6-C9B8-44AF-B07F-451BA6449437}" srcOrd="0" destOrd="0" presId="urn:microsoft.com/office/officeart/2005/8/layout/hierarchy1"/>
    <dgm:cxn modelId="{F6396039-A3F3-4CBB-8A5A-637ACC015FF4}" type="presParOf" srcId="{E7F4791B-BD34-4693-8E67-A30113363C18}" destId="{A70F4835-B182-4600-A8C8-370A7BDFD0E2}" srcOrd="1" destOrd="0" presId="urn:microsoft.com/office/officeart/2005/8/layout/hierarchy1"/>
    <dgm:cxn modelId="{6C5C80B0-E297-4413-A8EA-8810C65AA152}" type="presParOf" srcId="{46AD7D08-17D6-4809-8AC1-07FF2B647EE2}" destId="{801E27B1-E5A2-44BF-B598-06FEB045C9C2}" srcOrd="1" destOrd="0" presId="urn:microsoft.com/office/officeart/2005/8/layout/hierarchy1"/>
    <dgm:cxn modelId="{1C39BE05-B34D-4F95-A220-DFFFFF0815DE}" type="presParOf" srcId="{CE164BE4-BB0C-443E-A857-70CD7144424A}" destId="{7E32280A-B8C2-45BC-BB63-9D22F06454B3}" srcOrd="1" destOrd="0" presId="urn:microsoft.com/office/officeart/2005/8/layout/hierarchy1"/>
    <dgm:cxn modelId="{4D6E8921-502B-40AD-8489-FC13BB803174}" type="presParOf" srcId="{7E32280A-B8C2-45BC-BB63-9D22F06454B3}" destId="{F3BA87BC-A64E-4423-8058-618A87E140D8}" srcOrd="0" destOrd="0" presId="urn:microsoft.com/office/officeart/2005/8/layout/hierarchy1"/>
    <dgm:cxn modelId="{1B800F1B-5C4A-4132-BF28-CE41BEE1F7FD}" type="presParOf" srcId="{F3BA87BC-A64E-4423-8058-618A87E140D8}" destId="{F9707FD5-0811-40F2-9863-36496BD8A550}" srcOrd="0" destOrd="0" presId="urn:microsoft.com/office/officeart/2005/8/layout/hierarchy1"/>
    <dgm:cxn modelId="{33574C13-8B96-48D4-9FB2-A49639C76A98}" type="presParOf" srcId="{F3BA87BC-A64E-4423-8058-618A87E140D8}" destId="{B08CC39C-9D0A-4ED0-BD07-AADF79B4E7BC}" srcOrd="1" destOrd="0" presId="urn:microsoft.com/office/officeart/2005/8/layout/hierarchy1"/>
    <dgm:cxn modelId="{ABC78C4F-6BFA-41F3-977A-1DD11F824AD3}" type="presParOf" srcId="{7E32280A-B8C2-45BC-BB63-9D22F06454B3}" destId="{B590B6F1-0180-4E30-8F9E-1EA37AC9980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22BFA3-3168-4002-B14C-6E71ACDAC83B}" type="doc">
      <dgm:prSet loTypeId="urn:microsoft.com/office/officeart/2016/7/layout/BasicTimeline" loCatId="process" qsTypeId="urn:microsoft.com/office/officeart/2005/8/quickstyle/simple1" qsCatId="simple" csTypeId="urn:microsoft.com/office/officeart/2005/8/colors/colorful1" csCatId="colorful" phldr="1"/>
      <dgm:spPr/>
      <dgm:t>
        <a:bodyPr/>
        <a:lstStyle/>
        <a:p>
          <a:endParaRPr lang="en-US"/>
        </a:p>
      </dgm:t>
    </dgm:pt>
    <dgm:pt modelId="{3849FEB2-6C4A-473A-9D53-FFC13C396A97}">
      <dgm:prSet custT="1"/>
      <dgm:spPr/>
      <dgm:t>
        <a:bodyPr/>
        <a:lstStyle/>
        <a:p>
          <a:pPr>
            <a:defRPr b="1"/>
          </a:pPr>
          <a:r>
            <a:rPr lang="en-US" sz="2800"/>
            <a:t>2018</a:t>
          </a:r>
        </a:p>
      </dgm:t>
    </dgm:pt>
    <dgm:pt modelId="{7676CF19-92D3-4DCB-A94F-2A30BD423A77}" type="parTrans" cxnId="{44CA00DB-F357-477B-95A2-0E0123D567E4}">
      <dgm:prSet/>
      <dgm:spPr/>
      <dgm:t>
        <a:bodyPr/>
        <a:lstStyle/>
        <a:p>
          <a:endParaRPr lang="en-US" sz="2800"/>
        </a:p>
      </dgm:t>
    </dgm:pt>
    <dgm:pt modelId="{D1B2E96A-C59C-47FC-8EC4-763B31278B09}" type="sibTrans" cxnId="{44CA00DB-F357-477B-95A2-0E0123D567E4}">
      <dgm:prSet/>
      <dgm:spPr/>
      <dgm:t>
        <a:bodyPr/>
        <a:lstStyle/>
        <a:p>
          <a:endParaRPr lang="en-US" sz="2800"/>
        </a:p>
      </dgm:t>
    </dgm:pt>
    <dgm:pt modelId="{F1419C24-3DAF-4285-8118-74DED7FAFF0D}">
      <dgm:prSet custT="1"/>
      <dgm:spPr/>
      <dgm:t>
        <a:bodyPr/>
        <a:lstStyle/>
        <a:p>
          <a:r>
            <a:rPr lang="en-US" sz="2000"/>
            <a:t>GPT-1 (117 million)</a:t>
          </a:r>
        </a:p>
      </dgm:t>
    </dgm:pt>
    <dgm:pt modelId="{64B8CF20-472B-4BA5-8B5C-51B3A2BF8C5C}" type="parTrans" cxnId="{1A5689B5-EC9D-4675-9409-43ECE5854094}">
      <dgm:prSet/>
      <dgm:spPr/>
      <dgm:t>
        <a:bodyPr/>
        <a:lstStyle/>
        <a:p>
          <a:endParaRPr lang="en-US" sz="2800"/>
        </a:p>
      </dgm:t>
    </dgm:pt>
    <dgm:pt modelId="{CE183163-8142-46CA-AB11-F0D26A4B70C9}" type="sibTrans" cxnId="{1A5689B5-EC9D-4675-9409-43ECE5854094}">
      <dgm:prSet/>
      <dgm:spPr/>
      <dgm:t>
        <a:bodyPr/>
        <a:lstStyle/>
        <a:p>
          <a:endParaRPr lang="en-US" sz="2800"/>
        </a:p>
      </dgm:t>
    </dgm:pt>
    <dgm:pt modelId="{89789F64-7C51-4C7C-8CDF-19CE7F573386}">
      <dgm:prSet custT="1"/>
      <dgm:spPr/>
      <dgm:t>
        <a:bodyPr/>
        <a:lstStyle/>
        <a:p>
          <a:pPr>
            <a:defRPr b="1"/>
          </a:pPr>
          <a:r>
            <a:rPr lang="en-US" sz="2800"/>
            <a:t>2019</a:t>
          </a:r>
        </a:p>
      </dgm:t>
    </dgm:pt>
    <dgm:pt modelId="{5D11EB21-5F9B-4683-8321-94A740A2E4E9}" type="parTrans" cxnId="{229DB340-2B57-4716-BD3C-6D51924847F5}">
      <dgm:prSet/>
      <dgm:spPr/>
      <dgm:t>
        <a:bodyPr/>
        <a:lstStyle/>
        <a:p>
          <a:endParaRPr lang="en-US" sz="2800"/>
        </a:p>
      </dgm:t>
    </dgm:pt>
    <dgm:pt modelId="{47B03F0A-7AF9-43E7-8566-E2DB112092E8}" type="sibTrans" cxnId="{229DB340-2B57-4716-BD3C-6D51924847F5}">
      <dgm:prSet/>
      <dgm:spPr/>
      <dgm:t>
        <a:bodyPr/>
        <a:lstStyle/>
        <a:p>
          <a:endParaRPr lang="en-US" sz="2800"/>
        </a:p>
      </dgm:t>
    </dgm:pt>
    <dgm:pt modelId="{8164EEA4-ABE8-4686-8DF8-58A0E54DCC5B}">
      <dgm:prSet custT="1"/>
      <dgm:spPr/>
      <dgm:t>
        <a:bodyPr/>
        <a:lstStyle/>
        <a:p>
          <a:r>
            <a:rPr lang="en-US" sz="2000"/>
            <a:t>GPT-2 (1.5 billion)</a:t>
          </a:r>
        </a:p>
      </dgm:t>
    </dgm:pt>
    <dgm:pt modelId="{5D995C52-D026-4516-9373-7CB1B513696A}" type="parTrans" cxnId="{9ECE2FD0-8A1F-4A0F-961C-BAA16241AA77}">
      <dgm:prSet/>
      <dgm:spPr/>
      <dgm:t>
        <a:bodyPr/>
        <a:lstStyle/>
        <a:p>
          <a:endParaRPr lang="en-US" sz="2800"/>
        </a:p>
      </dgm:t>
    </dgm:pt>
    <dgm:pt modelId="{D5E2F6F0-62BE-4AE4-B8E6-B7DB34556422}" type="sibTrans" cxnId="{9ECE2FD0-8A1F-4A0F-961C-BAA16241AA77}">
      <dgm:prSet/>
      <dgm:spPr/>
      <dgm:t>
        <a:bodyPr/>
        <a:lstStyle/>
        <a:p>
          <a:endParaRPr lang="en-US" sz="2800"/>
        </a:p>
      </dgm:t>
    </dgm:pt>
    <dgm:pt modelId="{128FE3FA-AF10-458B-AC94-083B997DD184}">
      <dgm:prSet custT="1"/>
      <dgm:spPr/>
      <dgm:t>
        <a:bodyPr/>
        <a:lstStyle/>
        <a:p>
          <a:pPr>
            <a:defRPr b="1"/>
          </a:pPr>
          <a:r>
            <a:rPr lang="en-US" sz="2800"/>
            <a:t>2020</a:t>
          </a:r>
        </a:p>
      </dgm:t>
    </dgm:pt>
    <dgm:pt modelId="{293850A0-AB1C-4B88-8EFA-A8FB0BF497D3}" type="parTrans" cxnId="{28DBA6BF-A9C7-4607-9BEC-2CB4298A64A4}">
      <dgm:prSet/>
      <dgm:spPr/>
      <dgm:t>
        <a:bodyPr/>
        <a:lstStyle/>
        <a:p>
          <a:endParaRPr lang="en-US" sz="2800"/>
        </a:p>
      </dgm:t>
    </dgm:pt>
    <dgm:pt modelId="{BCEDE996-C39F-46AB-98C5-5547E8EC7065}" type="sibTrans" cxnId="{28DBA6BF-A9C7-4607-9BEC-2CB4298A64A4}">
      <dgm:prSet/>
      <dgm:spPr/>
      <dgm:t>
        <a:bodyPr/>
        <a:lstStyle/>
        <a:p>
          <a:endParaRPr lang="en-US" sz="2800"/>
        </a:p>
      </dgm:t>
    </dgm:pt>
    <dgm:pt modelId="{0A89C4CC-5CB4-457A-9007-FDF3B835F1D3}">
      <dgm:prSet custT="1"/>
      <dgm:spPr/>
      <dgm:t>
        <a:bodyPr/>
        <a:lstStyle/>
        <a:p>
          <a:r>
            <a:rPr lang="en-US" sz="2000"/>
            <a:t>GPT-3 (175 billion)</a:t>
          </a:r>
        </a:p>
      </dgm:t>
    </dgm:pt>
    <dgm:pt modelId="{669FC654-9B7A-4674-AC1B-B36E5CAFA61A}" type="parTrans" cxnId="{CD684395-ED75-4A7D-9ECA-37969DD519B1}">
      <dgm:prSet/>
      <dgm:spPr/>
      <dgm:t>
        <a:bodyPr/>
        <a:lstStyle/>
        <a:p>
          <a:endParaRPr lang="en-US" sz="2800"/>
        </a:p>
      </dgm:t>
    </dgm:pt>
    <dgm:pt modelId="{183C9CF0-A319-4502-8645-758313BC40C5}" type="sibTrans" cxnId="{CD684395-ED75-4A7D-9ECA-37969DD519B1}">
      <dgm:prSet/>
      <dgm:spPr/>
      <dgm:t>
        <a:bodyPr/>
        <a:lstStyle/>
        <a:p>
          <a:endParaRPr lang="en-US" sz="2800"/>
        </a:p>
      </dgm:t>
    </dgm:pt>
    <dgm:pt modelId="{F502097C-987C-4EE3-B51D-0E10BA66CEDD}">
      <dgm:prSet custT="1"/>
      <dgm:spPr/>
      <dgm:t>
        <a:bodyPr/>
        <a:lstStyle/>
        <a:p>
          <a:pPr>
            <a:defRPr b="1"/>
          </a:pPr>
          <a:r>
            <a:rPr lang="en-US" sz="2800"/>
            <a:t>2022</a:t>
          </a:r>
        </a:p>
      </dgm:t>
    </dgm:pt>
    <dgm:pt modelId="{59FAAC51-9EFE-4C42-8B19-9D52572121D8}" type="parTrans" cxnId="{15AADC3A-6C9A-42DF-ABFD-024840C152BD}">
      <dgm:prSet/>
      <dgm:spPr/>
      <dgm:t>
        <a:bodyPr/>
        <a:lstStyle/>
        <a:p>
          <a:endParaRPr lang="en-US" sz="2800"/>
        </a:p>
      </dgm:t>
    </dgm:pt>
    <dgm:pt modelId="{7F52D030-97EC-4260-B22E-1C2D3ADAB1AF}" type="sibTrans" cxnId="{15AADC3A-6C9A-42DF-ABFD-024840C152BD}">
      <dgm:prSet/>
      <dgm:spPr/>
      <dgm:t>
        <a:bodyPr/>
        <a:lstStyle/>
        <a:p>
          <a:endParaRPr lang="en-US" sz="2800"/>
        </a:p>
      </dgm:t>
    </dgm:pt>
    <dgm:pt modelId="{0DBA9207-FAB3-4923-82A9-0C981735C8FC}">
      <dgm:prSet custT="1"/>
      <dgm:spPr/>
      <dgm:t>
        <a:bodyPr/>
        <a:lstStyle/>
        <a:p>
          <a:r>
            <a:rPr lang="en-US" sz="2000" dirty="0"/>
            <a:t>GPT-3.5 (</a:t>
          </a:r>
          <a:r>
            <a:rPr lang="en-US" sz="2000" dirty="0" err="1"/>
            <a:t>ChatGPT</a:t>
          </a:r>
          <a:r>
            <a:rPr lang="en-US" sz="2000" dirty="0"/>
            <a:t>)</a:t>
          </a:r>
        </a:p>
      </dgm:t>
    </dgm:pt>
    <dgm:pt modelId="{DFE9FFA5-00DA-4050-9BA7-CAEB5D39BB3E}" type="parTrans" cxnId="{04907C0F-192E-4D12-827C-5C96BDC3F344}">
      <dgm:prSet/>
      <dgm:spPr/>
      <dgm:t>
        <a:bodyPr/>
        <a:lstStyle/>
        <a:p>
          <a:endParaRPr lang="en-US" sz="2800"/>
        </a:p>
      </dgm:t>
    </dgm:pt>
    <dgm:pt modelId="{FB87DD5B-10A5-44AB-9481-86BC28A3F3AC}" type="sibTrans" cxnId="{04907C0F-192E-4D12-827C-5C96BDC3F344}">
      <dgm:prSet/>
      <dgm:spPr/>
      <dgm:t>
        <a:bodyPr/>
        <a:lstStyle/>
        <a:p>
          <a:endParaRPr lang="en-US" sz="2800"/>
        </a:p>
      </dgm:t>
    </dgm:pt>
    <dgm:pt modelId="{2C2C4B49-A616-4F09-BC45-4B122E485A66}">
      <dgm:prSet custT="1"/>
      <dgm:spPr/>
      <dgm:t>
        <a:bodyPr/>
        <a:lstStyle/>
        <a:p>
          <a:pPr>
            <a:defRPr b="1"/>
          </a:pPr>
          <a:r>
            <a:rPr lang="en-US" sz="2800"/>
            <a:t>2023</a:t>
          </a:r>
        </a:p>
      </dgm:t>
    </dgm:pt>
    <dgm:pt modelId="{EDBA79BF-F020-4E57-824C-761ADC8EBF36}" type="parTrans" cxnId="{1FF192B7-73B0-4263-B6C0-BEF8310230BC}">
      <dgm:prSet/>
      <dgm:spPr/>
      <dgm:t>
        <a:bodyPr/>
        <a:lstStyle/>
        <a:p>
          <a:endParaRPr lang="en-US" sz="2800"/>
        </a:p>
      </dgm:t>
    </dgm:pt>
    <dgm:pt modelId="{B93735F9-F80A-41C5-A4EB-451630F633BC}" type="sibTrans" cxnId="{1FF192B7-73B0-4263-B6C0-BEF8310230BC}">
      <dgm:prSet/>
      <dgm:spPr/>
      <dgm:t>
        <a:bodyPr/>
        <a:lstStyle/>
        <a:p>
          <a:endParaRPr lang="en-US" sz="2800"/>
        </a:p>
      </dgm:t>
    </dgm:pt>
    <dgm:pt modelId="{961E4568-6811-4418-A67D-84445658907B}">
      <dgm:prSet custT="1"/>
      <dgm:spPr/>
      <dgm:t>
        <a:bodyPr/>
        <a:lstStyle/>
        <a:p>
          <a:r>
            <a:rPr lang="en-US" sz="2000" dirty="0"/>
            <a:t>GPT-4 (Unknown)</a:t>
          </a:r>
        </a:p>
      </dgm:t>
    </dgm:pt>
    <dgm:pt modelId="{F590E6A1-8D81-41FF-B48B-CE734F9A7920}" type="parTrans" cxnId="{E34741EA-859E-4F4C-BFA0-3C11D010770F}">
      <dgm:prSet/>
      <dgm:spPr/>
      <dgm:t>
        <a:bodyPr/>
        <a:lstStyle/>
        <a:p>
          <a:endParaRPr lang="en-US" sz="2800"/>
        </a:p>
      </dgm:t>
    </dgm:pt>
    <dgm:pt modelId="{7C81ED61-1F0C-4A4D-88BE-A298633CA2F9}" type="sibTrans" cxnId="{E34741EA-859E-4F4C-BFA0-3C11D010770F}">
      <dgm:prSet/>
      <dgm:spPr/>
      <dgm:t>
        <a:bodyPr/>
        <a:lstStyle/>
        <a:p>
          <a:endParaRPr lang="en-US" sz="2800"/>
        </a:p>
      </dgm:t>
    </dgm:pt>
    <dgm:pt modelId="{72637C97-50B6-41C7-89D4-A5387917FA53}" type="pres">
      <dgm:prSet presAssocID="{5322BFA3-3168-4002-B14C-6E71ACDAC83B}" presName="root" presStyleCnt="0">
        <dgm:presLayoutVars>
          <dgm:chMax/>
          <dgm:chPref/>
          <dgm:animLvl val="lvl"/>
        </dgm:presLayoutVars>
      </dgm:prSet>
      <dgm:spPr/>
    </dgm:pt>
    <dgm:pt modelId="{4AF40260-1F0C-490A-BB4E-13A3ACC534E5}" type="pres">
      <dgm:prSet presAssocID="{5322BFA3-3168-4002-B14C-6E71ACDAC83B}" presName="divider" presStyleLbl="fgAccFollowNode1" presStyleIdx="0" presStyleCnt="1"/>
      <dgm:spPr>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tailEnd type="triangle" w="lg" len="lg"/>
        </a:ln>
        <a:effectLst/>
      </dgm:spPr>
    </dgm:pt>
    <dgm:pt modelId="{6BCACDE7-548D-4AEC-86A6-7457E3A5586D}" type="pres">
      <dgm:prSet presAssocID="{5322BFA3-3168-4002-B14C-6E71ACDAC83B}" presName="nodes" presStyleCnt="0">
        <dgm:presLayoutVars>
          <dgm:chMax/>
          <dgm:chPref/>
          <dgm:animLvl val="lvl"/>
        </dgm:presLayoutVars>
      </dgm:prSet>
      <dgm:spPr/>
    </dgm:pt>
    <dgm:pt modelId="{7224EAC1-2C42-4100-89C7-99C7EB972DFA}" type="pres">
      <dgm:prSet presAssocID="{3849FEB2-6C4A-473A-9D53-FFC13C396A97}" presName="composite" presStyleCnt="0"/>
      <dgm:spPr/>
    </dgm:pt>
    <dgm:pt modelId="{4B7F5793-2CA9-4C8D-82BE-5AEB64608341}" type="pres">
      <dgm:prSet presAssocID="{3849FEB2-6C4A-473A-9D53-FFC13C396A97}" presName="L1TextContainer" presStyleLbl="revTx" presStyleIdx="0" presStyleCnt="5">
        <dgm:presLayoutVars>
          <dgm:chMax val="1"/>
          <dgm:chPref val="1"/>
          <dgm:bulletEnabled val="1"/>
        </dgm:presLayoutVars>
      </dgm:prSet>
      <dgm:spPr/>
    </dgm:pt>
    <dgm:pt modelId="{C9365678-60AF-425A-B301-6821F0FBDCE0}" type="pres">
      <dgm:prSet presAssocID="{3849FEB2-6C4A-473A-9D53-FFC13C396A97}" presName="L2TextContainerWrapper" presStyleCnt="0">
        <dgm:presLayoutVars>
          <dgm:chMax val="0"/>
          <dgm:chPref val="0"/>
          <dgm:bulletEnabled val="1"/>
        </dgm:presLayoutVars>
      </dgm:prSet>
      <dgm:spPr/>
    </dgm:pt>
    <dgm:pt modelId="{202722BA-84FF-4EC2-9C21-A5E8C034CAD9}" type="pres">
      <dgm:prSet presAssocID="{3849FEB2-6C4A-473A-9D53-FFC13C396A97}" presName="L2TextContainer" presStyleLbl="bgAcc1" presStyleIdx="0" presStyleCnt="5"/>
      <dgm:spPr/>
    </dgm:pt>
    <dgm:pt modelId="{321D34D7-F5AC-4889-A43A-07BAC8042DCF}" type="pres">
      <dgm:prSet presAssocID="{3849FEB2-6C4A-473A-9D53-FFC13C396A97}" presName="FlexibleEmptyPlaceHolder" presStyleCnt="0"/>
      <dgm:spPr/>
    </dgm:pt>
    <dgm:pt modelId="{DD9499F1-FE3E-4DF5-B835-D6A4A1241197}" type="pres">
      <dgm:prSet presAssocID="{3849FEB2-6C4A-473A-9D53-FFC13C396A97}" presName="ConnectLine" presStyleLbl="sibTrans1D1" presStyleIdx="0" presStyleCnt="5"/>
      <dgm:spPr>
        <a:noFill/>
        <a:ln w="6350" cap="flat" cmpd="sng" algn="ctr">
          <a:solidFill>
            <a:schemeClr val="accent2">
              <a:hueOff val="0"/>
              <a:satOff val="0"/>
              <a:lumOff val="0"/>
              <a:alphaOff val="0"/>
            </a:schemeClr>
          </a:solidFill>
          <a:prstDash val="dash"/>
          <a:miter lim="800000"/>
        </a:ln>
        <a:effectLst/>
      </dgm:spPr>
    </dgm:pt>
    <dgm:pt modelId="{08809079-C910-49DE-A0BC-47000F0FAF55}" type="pres">
      <dgm:prSet presAssocID="{3849FEB2-6C4A-473A-9D53-FFC13C396A97}" presName="ConnectorPoint" presStyleLbl="alignNode1" presStyleIdx="0" presStyleCnt="5"/>
      <dgm:spPr/>
    </dgm:pt>
    <dgm:pt modelId="{911537DE-89AA-4DEE-922E-FCB7D89F9FD9}" type="pres">
      <dgm:prSet presAssocID="{3849FEB2-6C4A-473A-9D53-FFC13C396A97}" presName="EmptyPlaceHolder" presStyleCnt="0"/>
      <dgm:spPr/>
    </dgm:pt>
    <dgm:pt modelId="{3AF585FA-0141-43E4-A2A4-094814F87E29}" type="pres">
      <dgm:prSet presAssocID="{D1B2E96A-C59C-47FC-8EC4-763B31278B09}" presName="spaceBetweenRectangles" presStyleCnt="0"/>
      <dgm:spPr/>
    </dgm:pt>
    <dgm:pt modelId="{F5073B4C-7170-4395-AEC6-A91CFF31FD85}" type="pres">
      <dgm:prSet presAssocID="{89789F64-7C51-4C7C-8CDF-19CE7F573386}" presName="composite" presStyleCnt="0"/>
      <dgm:spPr/>
    </dgm:pt>
    <dgm:pt modelId="{C916448F-10B4-4CF7-B5E3-C715B78A0063}" type="pres">
      <dgm:prSet presAssocID="{89789F64-7C51-4C7C-8CDF-19CE7F573386}" presName="L1TextContainer" presStyleLbl="revTx" presStyleIdx="1" presStyleCnt="5">
        <dgm:presLayoutVars>
          <dgm:chMax val="1"/>
          <dgm:chPref val="1"/>
          <dgm:bulletEnabled val="1"/>
        </dgm:presLayoutVars>
      </dgm:prSet>
      <dgm:spPr/>
    </dgm:pt>
    <dgm:pt modelId="{D1202842-8BF5-4FD6-8DE1-25AC677E2609}" type="pres">
      <dgm:prSet presAssocID="{89789F64-7C51-4C7C-8CDF-19CE7F573386}" presName="L2TextContainerWrapper" presStyleCnt="0">
        <dgm:presLayoutVars>
          <dgm:chMax val="0"/>
          <dgm:chPref val="0"/>
          <dgm:bulletEnabled val="1"/>
        </dgm:presLayoutVars>
      </dgm:prSet>
      <dgm:spPr/>
    </dgm:pt>
    <dgm:pt modelId="{2559D95C-2488-43DE-B9A3-5DC000D9E42F}" type="pres">
      <dgm:prSet presAssocID="{89789F64-7C51-4C7C-8CDF-19CE7F573386}" presName="L2TextContainer" presStyleLbl="bgAcc1" presStyleIdx="1" presStyleCnt="5"/>
      <dgm:spPr/>
    </dgm:pt>
    <dgm:pt modelId="{5ACE099D-B0A1-49ED-8FEA-D07CEF717A8E}" type="pres">
      <dgm:prSet presAssocID="{89789F64-7C51-4C7C-8CDF-19CE7F573386}" presName="FlexibleEmptyPlaceHolder" presStyleCnt="0"/>
      <dgm:spPr/>
    </dgm:pt>
    <dgm:pt modelId="{541E9C82-087E-4C84-BABA-AC04EC4D1A9F}" type="pres">
      <dgm:prSet presAssocID="{89789F64-7C51-4C7C-8CDF-19CE7F573386}" presName="ConnectLine" presStyleLbl="sibTrans1D1" presStyleIdx="1" presStyleCnt="5"/>
      <dgm:spPr>
        <a:noFill/>
        <a:ln w="6350" cap="flat" cmpd="sng" algn="ctr">
          <a:solidFill>
            <a:schemeClr val="accent3">
              <a:hueOff val="0"/>
              <a:satOff val="0"/>
              <a:lumOff val="0"/>
              <a:alphaOff val="0"/>
            </a:schemeClr>
          </a:solidFill>
          <a:prstDash val="dash"/>
          <a:miter lim="800000"/>
        </a:ln>
        <a:effectLst/>
      </dgm:spPr>
    </dgm:pt>
    <dgm:pt modelId="{70A35BB4-2877-47BA-9807-0E8AB5EF8182}" type="pres">
      <dgm:prSet presAssocID="{89789F64-7C51-4C7C-8CDF-19CE7F573386}" presName="ConnectorPoint" presStyleLbl="alignNode1" presStyleIdx="1" presStyleCnt="5"/>
      <dgm:spPr/>
    </dgm:pt>
    <dgm:pt modelId="{1ED397BC-779D-40F7-95CB-D33B0C1A2F5D}" type="pres">
      <dgm:prSet presAssocID="{89789F64-7C51-4C7C-8CDF-19CE7F573386}" presName="EmptyPlaceHolder" presStyleCnt="0"/>
      <dgm:spPr/>
    </dgm:pt>
    <dgm:pt modelId="{93719877-79B0-4C4B-80C8-EABA4943AFD8}" type="pres">
      <dgm:prSet presAssocID="{47B03F0A-7AF9-43E7-8566-E2DB112092E8}" presName="spaceBetweenRectangles" presStyleCnt="0"/>
      <dgm:spPr/>
    </dgm:pt>
    <dgm:pt modelId="{8F2973D3-0180-4C52-943A-24D4E004D37B}" type="pres">
      <dgm:prSet presAssocID="{128FE3FA-AF10-458B-AC94-083B997DD184}" presName="composite" presStyleCnt="0"/>
      <dgm:spPr/>
    </dgm:pt>
    <dgm:pt modelId="{75AA3CF1-44B9-4B12-9643-4C98F904ED7C}" type="pres">
      <dgm:prSet presAssocID="{128FE3FA-AF10-458B-AC94-083B997DD184}" presName="L1TextContainer" presStyleLbl="revTx" presStyleIdx="2" presStyleCnt="5">
        <dgm:presLayoutVars>
          <dgm:chMax val="1"/>
          <dgm:chPref val="1"/>
          <dgm:bulletEnabled val="1"/>
        </dgm:presLayoutVars>
      </dgm:prSet>
      <dgm:spPr/>
    </dgm:pt>
    <dgm:pt modelId="{C26C87CF-A3FF-47BB-97E3-5F8E90AD9BCF}" type="pres">
      <dgm:prSet presAssocID="{128FE3FA-AF10-458B-AC94-083B997DD184}" presName="L2TextContainerWrapper" presStyleCnt="0">
        <dgm:presLayoutVars>
          <dgm:chMax val="0"/>
          <dgm:chPref val="0"/>
          <dgm:bulletEnabled val="1"/>
        </dgm:presLayoutVars>
      </dgm:prSet>
      <dgm:spPr/>
    </dgm:pt>
    <dgm:pt modelId="{347B85DF-AF3F-447B-BD16-95B987E3EA40}" type="pres">
      <dgm:prSet presAssocID="{128FE3FA-AF10-458B-AC94-083B997DD184}" presName="L2TextContainer" presStyleLbl="bgAcc1" presStyleIdx="2" presStyleCnt="5"/>
      <dgm:spPr/>
    </dgm:pt>
    <dgm:pt modelId="{C4499A21-7CBE-4F24-8933-141793A5A892}" type="pres">
      <dgm:prSet presAssocID="{128FE3FA-AF10-458B-AC94-083B997DD184}" presName="FlexibleEmptyPlaceHolder" presStyleCnt="0"/>
      <dgm:spPr/>
    </dgm:pt>
    <dgm:pt modelId="{FB31EDB5-9C6F-465F-BA70-1FEAA12D7D63}" type="pres">
      <dgm:prSet presAssocID="{128FE3FA-AF10-458B-AC94-083B997DD184}" presName="ConnectLine" presStyleLbl="sibTrans1D1" presStyleIdx="2" presStyleCnt="5"/>
      <dgm:spPr>
        <a:noFill/>
        <a:ln w="6350" cap="flat" cmpd="sng" algn="ctr">
          <a:solidFill>
            <a:schemeClr val="accent4">
              <a:hueOff val="0"/>
              <a:satOff val="0"/>
              <a:lumOff val="0"/>
              <a:alphaOff val="0"/>
            </a:schemeClr>
          </a:solidFill>
          <a:prstDash val="dash"/>
          <a:miter lim="800000"/>
        </a:ln>
        <a:effectLst/>
      </dgm:spPr>
    </dgm:pt>
    <dgm:pt modelId="{F30EE34E-6617-41C5-ACD3-9FD410F7119C}" type="pres">
      <dgm:prSet presAssocID="{128FE3FA-AF10-458B-AC94-083B997DD184}" presName="ConnectorPoint" presStyleLbl="alignNode1" presStyleIdx="2" presStyleCnt="5"/>
      <dgm:spPr/>
    </dgm:pt>
    <dgm:pt modelId="{C2F5357D-C17D-4DDD-97F8-40C6F6DCBAB4}" type="pres">
      <dgm:prSet presAssocID="{128FE3FA-AF10-458B-AC94-083B997DD184}" presName="EmptyPlaceHolder" presStyleCnt="0"/>
      <dgm:spPr/>
    </dgm:pt>
    <dgm:pt modelId="{EE7B3EAC-0345-480B-AF74-32170FFBEA8F}" type="pres">
      <dgm:prSet presAssocID="{BCEDE996-C39F-46AB-98C5-5547E8EC7065}" presName="spaceBetweenRectangles" presStyleCnt="0"/>
      <dgm:spPr/>
    </dgm:pt>
    <dgm:pt modelId="{F94E2481-BD7D-4679-814E-836908480667}" type="pres">
      <dgm:prSet presAssocID="{F502097C-987C-4EE3-B51D-0E10BA66CEDD}" presName="composite" presStyleCnt="0"/>
      <dgm:spPr/>
    </dgm:pt>
    <dgm:pt modelId="{DBBBE7D3-94F8-4858-9981-90117EEE12E2}" type="pres">
      <dgm:prSet presAssocID="{F502097C-987C-4EE3-B51D-0E10BA66CEDD}" presName="L1TextContainer" presStyleLbl="revTx" presStyleIdx="3" presStyleCnt="5">
        <dgm:presLayoutVars>
          <dgm:chMax val="1"/>
          <dgm:chPref val="1"/>
          <dgm:bulletEnabled val="1"/>
        </dgm:presLayoutVars>
      </dgm:prSet>
      <dgm:spPr/>
    </dgm:pt>
    <dgm:pt modelId="{3420E629-71E8-4F20-B6E4-3CAE72D6E076}" type="pres">
      <dgm:prSet presAssocID="{F502097C-987C-4EE3-B51D-0E10BA66CEDD}" presName="L2TextContainerWrapper" presStyleCnt="0">
        <dgm:presLayoutVars>
          <dgm:chMax val="0"/>
          <dgm:chPref val="0"/>
          <dgm:bulletEnabled val="1"/>
        </dgm:presLayoutVars>
      </dgm:prSet>
      <dgm:spPr/>
    </dgm:pt>
    <dgm:pt modelId="{95B483A2-47C8-4DF7-A933-3021C9F3E748}" type="pres">
      <dgm:prSet presAssocID="{F502097C-987C-4EE3-B51D-0E10BA66CEDD}" presName="L2TextContainer" presStyleLbl="bgAcc1" presStyleIdx="3" presStyleCnt="5"/>
      <dgm:spPr/>
    </dgm:pt>
    <dgm:pt modelId="{CE7B3CA8-B862-4C85-993F-2DC029EF21B4}" type="pres">
      <dgm:prSet presAssocID="{F502097C-987C-4EE3-B51D-0E10BA66CEDD}" presName="FlexibleEmptyPlaceHolder" presStyleCnt="0"/>
      <dgm:spPr/>
    </dgm:pt>
    <dgm:pt modelId="{9214BBA1-40A0-49AB-B657-A6A224E502A4}" type="pres">
      <dgm:prSet presAssocID="{F502097C-987C-4EE3-B51D-0E10BA66CEDD}" presName="ConnectLine" presStyleLbl="sibTrans1D1" presStyleIdx="3" presStyleCnt="5"/>
      <dgm:spPr>
        <a:noFill/>
        <a:ln w="6350" cap="flat" cmpd="sng" algn="ctr">
          <a:solidFill>
            <a:schemeClr val="accent5">
              <a:hueOff val="0"/>
              <a:satOff val="0"/>
              <a:lumOff val="0"/>
              <a:alphaOff val="0"/>
            </a:schemeClr>
          </a:solidFill>
          <a:prstDash val="dash"/>
          <a:miter lim="800000"/>
        </a:ln>
        <a:effectLst/>
      </dgm:spPr>
    </dgm:pt>
    <dgm:pt modelId="{10EF3412-5984-42C7-B430-B0E6326E7370}" type="pres">
      <dgm:prSet presAssocID="{F502097C-987C-4EE3-B51D-0E10BA66CEDD}" presName="ConnectorPoint" presStyleLbl="alignNode1" presStyleIdx="3" presStyleCnt="5"/>
      <dgm:spPr/>
    </dgm:pt>
    <dgm:pt modelId="{23B14E80-ABDE-4C87-BF4C-0B27AE04C688}" type="pres">
      <dgm:prSet presAssocID="{F502097C-987C-4EE3-B51D-0E10BA66CEDD}" presName="EmptyPlaceHolder" presStyleCnt="0"/>
      <dgm:spPr/>
    </dgm:pt>
    <dgm:pt modelId="{4F4035E7-6DC8-48A7-BC04-C1CE1D076928}" type="pres">
      <dgm:prSet presAssocID="{7F52D030-97EC-4260-B22E-1C2D3ADAB1AF}" presName="spaceBetweenRectangles" presStyleCnt="0"/>
      <dgm:spPr/>
    </dgm:pt>
    <dgm:pt modelId="{61F09240-A6E9-44DE-87E4-0310E272EAE0}" type="pres">
      <dgm:prSet presAssocID="{2C2C4B49-A616-4F09-BC45-4B122E485A66}" presName="composite" presStyleCnt="0"/>
      <dgm:spPr/>
    </dgm:pt>
    <dgm:pt modelId="{505D4FEC-53E4-453F-807A-4B97FE5EE484}" type="pres">
      <dgm:prSet presAssocID="{2C2C4B49-A616-4F09-BC45-4B122E485A66}" presName="L1TextContainer" presStyleLbl="revTx" presStyleIdx="4" presStyleCnt="5">
        <dgm:presLayoutVars>
          <dgm:chMax val="1"/>
          <dgm:chPref val="1"/>
          <dgm:bulletEnabled val="1"/>
        </dgm:presLayoutVars>
      </dgm:prSet>
      <dgm:spPr/>
    </dgm:pt>
    <dgm:pt modelId="{423BE74C-F567-48ED-BC25-8960D2D32D89}" type="pres">
      <dgm:prSet presAssocID="{2C2C4B49-A616-4F09-BC45-4B122E485A66}" presName="L2TextContainerWrapper" presStyleCnt="0">
        <dgm:presLayoutVars>
          <dgm:chMax val="0"/>
          <dgm:chPref val="0"/>
          <dgm:bulletEnabled val="1"/>
        </dgm:presLayoutVars>
      </dgm:prSet>
      <dgm:spPr/>
    </dgm:pt>
    <dgm:pt modelId="{9755171B-DF39-460B-A7AA-23AACD6C9F23}" type="pres">
      <dgm:prSet presAssocID="{2C2C4B49-A616-4F09-BC45-4B122E485A66}" presName="L2TextContainer" presStyleLbl="bgAcc1" presStyleIdx="4" presStyleCnt="5"/>
      <dgm:spPr/>
    </dgm:pt>
    <dgm:pt modelId="{79607457-20ED-4DEF-BBB5-7593367C36EF}" type="pres">
      <dgm:prSet presAssocID="{2C2C4B49-A616-4F09-BC45-4B122E485A66}" presName="FlexibleEmptyPlaceHolder" presStyleCnt="0"/>
      <dgm:spPr/>
    </dgm:pt>
    <dgm:pt modelId="{8B881B44-1E90-4A4E-BFC4-4712B3A19974}" type="pres">
      <dgm:prSet presAssocID="{2C2C4B49-A616-4F09-BC45-4B122E485A66}" presName="ConnectLine" presStyleLbl="sibTrans1D1" presStyleIdx="4" presStyleCnt="5"/>
      <dgm:spPr>
        <a:noFill/>
        <a:ln w="6350" cap="flat" cmpd="sng" algn="ctr">
          <a:solidFill>
            <a:schemeClr val="accent6">
              <a:hueOff val="0"/>
              <a:satOff val="0"/>
              <a:lumOff val="0"/>
              <a:alphaOff val="0"/>
            </a:schemeClr>
          </a:solidFill>
          <a:prstDash val="dash"/>
          <a:miter lim="800000"/>
        </a:ln>
        <a:effectLst/>
      </dgm:spPr>
    </dgm:pt>
    <dgm:pt modelId="{60731E20-60B3-411A-BA3B-60A810275A7E}" type="pres">
      <dgm:prSet presAssocID="{2C2C4B49-A616-4F09-BC45-4B122E485A66}" presName="ConnectorPoint" presStyleLbl="alignNode1" presStyleIdx="4" presStyleCnt="5"/>
      <dgm:spPr/>
    </dgm:pt>
    <dgm:pt modelId="{DC9EF6F5-D289-49A8-ABE3-DF4713EFD44D}" type="pres">
      <dgm:prSet presAssocID="{2C2C4B49-A616-4F09-BC45-4B122E485A66}" presName="EmptyPlaceHolder" presStyleCnt="0"/>
      <dgm:spPr/>
    </dgm:pt>
  </dgm:ptLst>
  <dgm:cxnLst>
    <dgm:cxn modelId="{04907C0F-192E-4D12-827C-5C96BDC3F344}" srcId="{F502097C-987C-4EE3-B51D-0E10BA66CEDD}" destId="{0DBA9207-FAB3-4923-82A9-0C981735C8FC}" srcOrd="0" destOrd="0" parTransId="{DFE9FFA5-00DA-4050-9BA7-CAEB5D39BB3E}" sibTransId="{FB87DD5B-10A5-44AB-9481-86BC28A3F3AC}"/>
    <dgm:cxn modelId="{AC08E324-5B4D-44B6-A01E-AE8AD5AAFAFA}" type="presOf" srcId="{F1419C24-3DAF-4285-8118-74DED7FAFF0D}" destId="{202722BA-84FF-4EC2-9C21-A5E8C034CAD9}" srcOrd="0" destOrd="0" presId="urn:microsoft.com/office/officeart/2016/7/layout/BasicTimeline"/>
    <dgm:cxn modelId="{15AADC3A-6C9A-42DF-ABFD-024840C152BD}" srcId="{5322BFA3-3168-4002-B14C-6E71ACDAC83B}" destId="{F502097C-987C-4EE3-B51D-0E10BA66CEDD}" srcOrd="3" destOrd="0" parTransId="{59FAAC51-9EFE-4C42-8B19-9D52572121D8}" sibTransId="{7F52D030-97EC-4260-B22E-1C2D3ADAB1AF}"/>
    <dgm:cxn modelId="{229DB340-2B57-4716-BD3C-6D51924847F5}" srcId="{5322BFA3-3168-4002-B14C-6E71ACDAC83B}" destId="{89789F64-7C51-4C7C-8CDF-19CE7F573386}" srcOrd="1" destOrd="0" parTransId="{5D11EB21-5F9B-4683-8321-94A740A2E4E9}" sibTransId="{47B03F0A-7AF9-43E7-8566-E2DB112092E8}"/>
    <dgm:cxn modelId="{4754E56C-5E1E-4D43-8969-DE4240255ED4}" type="presOf" srcId="{2C2C4B49-A616-4F09-BC45-4B122E485A66}" destId="{505D4FEC-53E4-453F-807A-4B97FE5EE484}" srcOrd="0" destOrd="0" presId="urn:microsoft.com/office/officeart/2016/7/layout/BasicTimeline"/>
    <dgm:cxn modelId="{8B84ED80-9123-49D5-8198-A3C701887858}" type="presOf" srcId="{0A89C4CC-5CB4-457A-9007-FDF3B835F1D3}" destId="{347B85DF-AF3F-447B-BD16-95B987E3EA40}" srcOrd="0" destOrd="0" presId="urn:microsoft.com/office/officeart/2016/7/layout/BasicTimeline"/>
    <dgm:cxn modelId="{3C1BBC84-8BDC-4655-A6FD-4ECBD7E1EE20}" type="presOf" srcId="{89789F64-7C51-4C7C-8CDF-19CE7F573386}" destId="{C916448F-10B4-4CF7-B5E3-C715B78A0063}" srcOrd="0" destOrd="0" presId="urn:microsoft.com/office/officeart/2016/7/layout/BasicTimeline"/>
    <dgm:cxn modelId="{CD684395-ED75-4A7D-9ECA-37969DD519B1}" srcId="{128FE3FA-AF10-458B-AC94-083B997DD184}" destId="{0A89C4CC-5CB4-457A-9007-FDF3B835F1D3}" srcOrd="0" destOrd="0" parTransId="{669FC654-9B7A-4674-AC1B-B36E5CAFA61A}" sibTransId="{183C9CF0-A319-4502-8645-758313BC40C5}"/>
    <dgm:cxn modelId="{6F891BB1-0F7A-4E25-81E3-5639A2F49BB9}" type="presOf" srcId="{8164EEA4-ABE8-4686-8DF8-58A0E54DCC5B}" destId="{2559D95C-2488-43DE-B9A3-5DC000D9E42F}" srcOrd="0" destOrd="0" presId="urn:microsoft.com/office/officeart/2016/7/layout/BasicTimeline"/>
    <dgm:cxn modelId="{A4C8D5B3-A839-4434-B91C-9A4F860E9776}" type="presOf" srcId="{128FE3FA-AF10-458B-AC94-083B997DD184}" destId="{75AA3CF1-44B9-4B12-9643-4C98F904ED7C}" srcOrd="0" destOrd="0" presId="urn:microsoft.com/office/officeart/2016/7/layout/BasicTimeline"/>
    <dgm:cxn modelId="{1A5689B5-EC9D-4675-9409-43ECE5854094}" srcId="{3849FEB2-6C4A-473A-9D53-FFC13C396A97}" destId="{F1419C24-3DAF-4285-8118-74DED7FAFF0D}" srcOrd="0" destOrd="0" parTransId="{64B8CF20-472B-4BA5-8B5C-51B3A2BF8C5C}" sibTransId="{CE183163-8142-46CA-AB11-F0D26A4B70C9}"/>
    <dgm:cxn modelId="{1FF192B7-73B0-4263-B6C0-BEF8310230BC}" srcId="{5322BFA3-3168-4002-B14C-6E71ACDAC83B}" destId="{2C2C4B49-A616-4F09-BC45-4B122E485A66}" srcOrd="4" destOrd="0" parTransId="{EDBA79BF-F020-4E57-824C-761ADC8EBF36}" sibTransId="{B93735F9-F80A-41C5-A4EB-451630F633BC}"/>
    <dgm:cxn modelId="{F145D8BB-9AD7-467D-AE39-0FBD3C57C0CA}" type="presOf" srcId="{F502097C-987C-4EE3-B51D-0E10BA66CEDD}" destId="{DBBBE7D3-94F8-4858-9981-90117EEE12E2}" srcOrd="0" destOrd="0" presId="urn:microsoft.com/office/officeart/2016/7/layout/BasicTimeline"/>
    <dgm:cxn modelId="{28DBA6BF-A9C7-4607-9BEC-2CB4298A64A4}" srcId="{5322BFA3-3168-4002-B14C-6E71ACDAC83B}" destId="{128FE3FA-AF10-458B-AC94-083B997DD184}" srcOrd="2" destOrd="0" parTransId="{293850A0-AB1C-4B88-8EFA-A8FB0BF497D3}" sibTransId="{BCEDE996-C39F-46AB-98C5-5547E8EC7065}"/>
    <dgm:cxn modelId="{E98363C8-1386-4322-8E59-33E4583F4665}" type="presOf" srcId="{3849FEB2-6C4A-473A-9D53-FFC13C396A97}" destId="{4B7F5793-2CA9-4C8D-82BE-5AEB64608341}" srcOrd="0" destOrd="0" presId="urn:microsoft.com/office/officeart/2016/7/layout/BasicTimeline"/>
    <dgm:cxn modelId="{9ECE2FD0-8A1F-4A0F-961C-BAA16241AA77}" srcId="{89789F64-7C51-4C7C-8CDF-19CE7F573386}" destId="{8164EEA4-ABE8-4686-8DF8-58A0E54DCC5B}" srcOrd="0" destOrd="0" parTransId="{5D995C52-D026-4516-9373-7CB1B513696A}" sibTransId="{D5E2F6F0-62BE-4AE4-B8E6-B7DB34556422}"/>
    <dgm:cxn modelId="{44CA00DB-F357-477B-95A2-0E0123D567E4}" srcId="{5322BFA3-3168-4002-B14C-6E71ACDAC83B}" destId="{3849FEB2-6C4A-473A-9D53-FFC13C396A97}" srcOrd="0" destOrd="0" parTransId="{7676CF19-92D3-4DCB-A94F-2A30BD423A77}" sibTransId="{D1B2E96A-C59C-47FC-8EC4-763B31278B09}"/>
    <dgm:cxn modelId="{414FEAE1-9656-4C23-ACD1-6B42512A0E89}" type="presOf" srcId="{0DBA9207-FAB3-4923-82A9-0C981735C8FC}" destId="{95B483A2-47C8-4DF7-A933-3021C9F3E748}" srcOrd="0" destOrd="0" presId="urn:microsoft.com/office/officeart/2016/7/layout/BasicTimeline"/>
    <dgm:cxn modelId="{FD67C9E4-6A8A-4F9C-A4FA-925932E10904}" type="presOf" srcId="{961E4568-6811-4418-A67D-84445658907B}" destId="{9755171B-DF39-460B-A7AA-23AACD6C9F23}" srcOrd="0" destOrd="0" presId="urn:microsoft.com/office/officeart/2016/7/layout/BasicTimeline"/>
    <dgm:cxn modelId="{E34741EA-859E-4F4C-BFA0-3C11D010770F}" srcId="{2C2C4B49-A616-4F09-BC45-4B122E485A66}" destId="{961E4568-6811-4418-A67D-84445658907B}" srcOrd="0" destOrd="0" parTransId="{F590E6A1-8D81-41FF-B48B-CE734F9A7920}" sibTransId="{7C81ED61-1F0C-4A4D-88BE-A298633CA2F9}"/>
    <dgm:cxn modelId="{3CD5B4FB-5747-4B95-965F-C09D74643FA2}" type="presOf" srcId="{5322BFA3-3168-4002-B14C-6E71ACDAC83B}" destId="{72637C97-50B6-41C7-89D4-A5387917FA53}" srcOrd="0" destOrd="0" presId="urn:microsoft.com/office/officeart/2016/7/layout/BasicTimeline"/>
    <dgm:cxn modelId="{230D08AB-2250-4108-9BB5-22FFE10EA205}" type="presParOf" srcId="{72637C97-50B6-41C7-89D4-A5387917FA53}" destId="{4AF40260-1F0C-490A-BB4E-13A3ACC534E5}" srcOrd="0" destOrd="0" presId="urn:microsoft.com/office/officeart/2016/7/layout/BasicTimeline"/>
    <dgm:cxn modelId="{F9DD1467-36B2-4A7B-9EBA-E032C8066AB1}" type="presParOf" srcId="{72637C97-50B6-41C7-89D4-A5387917FA53}" destId="{6BCACDE7-548D-4AEC-86A6-7457E3A5586D}" srcOrd="1" destOrd="0" presId="urn:microsoft.com/office/officeart/2016/7/layout/BasicTimeline"/>
    <dgm:cxn modelId="{961EBE41-A9B6-4FF1-AE9D-85193F9A8B09}" type="presParOf" srcId="{6BCACDE7-548D-4AEC-86A6-7457E3A5586D}" destId="{7224EAC1-2C42-4100-89C7-99C7EB972DFA}" srcOrd="0" destOrd="0" presId="urn:microsoft.com/office/officeart/2016/7/layout/BasicTimeline"/>
    <dgm:cxn modelId="{AF9D8FAB-2A86-484D-801A-C65CD0BD1F96}" type="presParOf" srcId="{7224EAC1-2C42-4100-89C7-99C7EB972DFA}" destId="{4B7F5793-2CA9-4C8D-82BE-5AEB64608341}" srcOrd="0" destOrd="0" presId="urn:microsoft.com/office/officeart/2016/7/layout/BasicTimeline"/>
    <dgm:cxn modelId="{9BA3700A-6017-4319-BAD0-00F22A0E2412}" type="presParOf" srcId="{7224EAC1-2C42-4100-89C7-99C7EB972DFA}" destId="{C9365678-60AF-425A-B301-6821F0FBDCE0}" srcOrd="1" destOrd="0" presId="urn:microsoft.com/office/officeart/2016/7/layout/BasicTimeline"/>
    <dgm:cxn modelId="{AEC15AEA-FCC6-465A-B47D-20525F64C946}" type="presParOf" srcId="{C9365678-60AF-425A-B301-6821F0FBDCE0}" destId="{202722BA-84FF-4EC2-9C21-A5E8C034CAD9}" srcOrd="0" destOrd="0" presId="urn:microsoft.com/office/officeart/2016/7/layout/BasicTimeline"/>
    <dgm:cxn modelId="{8EC6A49B-1668-43BF-B7F2-A02FCF9E65E9}" type="presParOf" srcId="{C9365678-60AF-425A-B301-6821F0FBDCE0}" destId="{321D34D7-F5AC-4889-A43A-07BAC8042DCF}" srcOrd="1" destOrd="0" presId="urn:microsoft.com/office/officeart/2016/7/layout/BasicTimeline"/>
    <dgm:cxn modelId="{0CAE0736-E12D-46C2-87DA-133749B22F1A}" type="presParOf" srcId="{7224EAC1-2C42-4100-89C7-99C7EB972DFA}" destId="{DD9499F1-FE3E-4DF5-B835-D6A4A1241197}" srcOrd="2" destOrd="0" presId="urn:microsoft.com/office/officeart/2016/7/layout/BasicTimeline"/>
    <dgm:cxn modelId="{9CA26D0F-9C7F-4A53-985C-A5AC074A621B}" type="presParOf" srcId="{7224EAC1-2C42-4100-89C7-99C7EB972DFA}" destId="{08809079-C910-49DE-A0BC-47000F0FAF55}" srcOrd="3" destOrd="0" presId="urn:microsoft.com/office/officeart/2016/7/layout/BasicTimeline"/>
    <dgm:cxn modelId="{9535F2B8-B7F2-4784-B4D1-D09CC9B898CC}" type="presParOf" srcId="{7224EAC1-2C42-4100-89C7-99C7EB972DFA}" destId="{911537DE-89AA-4DEE-922E-FCB7D89F9FD9}" srcOrd="4" destOrd="0" presId="urn:microsoft.com/office/officeart/2016/7/layout/BasicTimeline"/>
    <dgm:cxn modelId="{64725D30-A314-406D-B8CF-69EB4C15AE86}" type="presParOf" srcId="{6BCACDE7-548D-4AEC-86A6-7457E3A5586D}" destId="{3AF585FA-0141-43E4-A2A4-094814F87E29}" srcOrd="1" destOrd="0" presId="urn:microsoft.com/office/officeart/2016/7/layout/BasicTimeline"/>
    <dgm:cxn modelId="{6F49F6FA-2B4E-4D06-9229-0BDB0E0BBFD8}" type="presParOf" srcId="{6BCACDE7-548D-4AEC-86A6-7457E3A5586D}" destId="{F5073B4C-7170-4395-AEC6-A91CFF31FD85}" srcOrd="2" destOrd="0" presId="urn:microsoft.com/office/officeart/2016/7/layout/BasicTimeline"/>
    <dgm:cxn modelId="{356E86E0-6F06-43CD-9FDA-A8C443527201}" type="presParOf" srcId="{F5073B4C-7170-4395-AEC6-A91CFF31FD85}" destId="{C916448F-10B4-4CF7-B5E3-C715B78A0063}" srcOrd="0" destOrd="0" presId="urn:microsoft.com/office/officeart/2016/7/layout/BasicTimeline"/>
    <dgm:cxn modelId="{C9F78C1D-3EB4-486B-ADEC-F43DEDBBA2CE}" type="presParOf" srcId="{F5073B4C-7170-4395-AEC6-A91CFF31FD85}" destId="{D1202842-8BF5-4FD6-8DE1-25AC677E2609}" srcOrd="1" destOrd="0" presId="urn:microsoft.com/office/officeart/2016/7/layout/BasicTimeline"/>
    <dgm:cxn modelId="{D741F925-76A0-46B6-AD18-3C1FCFC915A6}" type="presParOf" srcId="{D1202842-8BF5-4FD6-8DE1-25AC677E2609}" destId="{2559D95C-2488-43DE-B9A3-5DC000D9E42F}" srcOrd="0" destOrd="0" presId="urn:microsoft.com/office/officeart/2016/7/layout/BasicTimeline"/>
    <dgm:cxn modelId="{85B85F85-0188-492C-9199-3DA659E46C81}" type="presParOf" srcId="{D1202842-8BF5-4FD6-8DE1-25AC677E2609}" destId="{5ACE099D-B0A1-49ED-8FEA-D07CEF717A8E}" srcOrd="1" destOrd="0" presId="urn:microsoft.com/office/officeart/2016/7/layout/BasicTimeline"/>
    <dgm:cxn modelId="{E912FB11-B713-477B-9F7C-E9E2D71A01E4}" type="presParOf" srcId="{F5073B4C-7170-4395-AEC6-A91CFF31FD85}" destId="{541E9C82-087E-4C84-BABA-AC04EC4D1A9F}" srcOrd="2" destOrd="0" presId="urn:microsoft.com/office/officeart/2016/7/layout/BasicTimeline"/>
    <dgm:cxn modelId="{E2CB4DAD-E6D5-4D71-9DA2-8004C8778136}" type="presParOf" srcId="{F5073B4C-7170-4395-AEC6-A91CFF31FD85}" destId="{70A35BB4-2877-47BA-9807-0E8AB5EF8182}" srcOrd="3" destOrd="0" presId="urn:microsoft.com/office/officeart/2016/7/layout/BasicTimeline"/>
    <dgm:cxn modelId="{83D3EB67-BF08-4CAB-85B4-789163C29193}" type="presParOf" srcId="{F5073B4C-7170-4395-AEC6-A91CFF31FD85}" destId="{1ED397BC-779D-40F7-95CB-D33B0C1A2F5D}" srcOrd="4" destOrd="0" presId="urn:microsoft.com/office/officeart/2016/7/layout/BasicTimeline"/>
    <dgm:cxn modelId="{E63A429C-302F-4E98-AA00-BC6C16092AFC}" type="presParOf" srcId="{6BCACDE7-548D-4AEC-86A6-7457E3A5586D}" destId="{93719877-79B0-4C4B-80C8-EABA4943AFD8}" srcOrd="3" destOrd="0" presId="urn:microsoft.com/office/officeart/2016/7/layout/BasicTimeline"/>
    <dgm:cxn modelId="{5B909327-FAB7-43FD-BDD4-4C8EC547509C}" type="presParOf" srcId="{6BCACDE7-548D-4AEC-86A6-7457E3A5586D}" destId="{8F2973D3-0180-4C52-943A-24D4E004D37B}" srcOrd="4" destOrd="0" presId="urn:microsoft.com/office/officeart/2016/7/layout/BasicTimeline"/>
    <dgm:cxn modelId="{7E7E5C7C-4AA4-4883-A385-28AEA813B34C}" type="presParOf" srcId="{8F2973D3-0180-4C52-943A-24D4E004D37B}" destId="{75AA3CF1-44B9-4B12-9643-4C98F904ED7C}" srcOrd="0" destOrd="0" presId="urn:microsoft.com/office/officeart/2016/7/layout/BasicTimeline"/>
    <dgm:cxn modelId="{66537DAE-839F-4221-9214-3D22A91A7216}" type="presParOf" srcId="{8F2973D3-0180-4C52-943A-24D4E004D37B}" destId="{C26C87CF-A3FF-47BB-97E3-5F8E90AD9BCF}" srcOrd="1" destOrd="0" presId="urn:microsoft.com/office/officeart/2016/7/layout/BasicTimeline"/>
    <dgm:cxn modelId="{F0A60283-B6E7-4025-BAAF-F5E6B373F4B3}" type="presParOf" srcId="{C26C87CF-A3FF-47BB-97E3-5F8E90AD9BCF}" destId="{347B85DF-AF3F-447B-BD16-95B987E3EA40}" srcOrd="0" destOrd="0" presId="urn:microsoft.com/office/officeart/2016/7/layout/BasicTimeline"/>
    <dgm:cxn modelId="{99D4A262-06F7-43A9-8E5F-F4977E32A9D6}" type="presParOf" srcId="{C26C87CF-A3FF-47BB-97E3-5F8E90AD9BCF}" destId="{C4499A21-7CBE-4F24-8933-141793A5A892}" srcOrd="1" destOrd="0" presId="urn:microsoft.com/office/officeart/2016/7/layout/BasicTimeline"/>
    <dgm:cxn modelId="{8D98871E-3C69-4293-831F-158C8B695766}" type="presParOf" srcId="{8F2973D3-0180-4C52-943A-24D4E004D37B}" destId="{FB31EDB5-9C6F-465F-BA70-1FEAA12D7D63}" srcOrd="2" destOrd="0" presId="urn:microsoft.com/office/officeart/2016/7/layout/BasicTimeline"/>
    <dgm:cxn modelId="{A127A97A-9B35-4313-BD89-A255F5C93F5A}" type="presParOf" srcId="{8F2973D3-0180-4C52-943A-24D4E004D37B}" destId="{F30EE34E-6617-41C5-ACD3-9FD410F7119C}" srcOrd="3" destOrd="0" presId="urn:microsoft.com/office/officeart/2016/7/layout/BasicTimeline"/>
    <dgm:cxn modelId="{4CA3FEBC-8DD9-4CC2-A2B0-B070A43F26A1}" type="presParOf" srcId="{8F2973D3-0180-4C52-943A-24D4E004D37B}" destId="{C2F5357D-C17D-4DDD-97F8-40C6F6DCBAB4}" srcOrd="4" destOrd="0" presId="urn:microsoft.com/office/officeart/2016/7/layout/BasicTimeline"/>
    <dgm:cxn modelId="{E1E2EC96-0CD3-4933-AA40-9208D3CFB2AB}" type="presParOf" srcId="{6BCACDE7-548D-4AEC-86A6-7457E3A5586D}" destId="{EE7B3EAC-0345-480B-AF74-32170FFBEA8F}" srcOrd="5" destOrd="0" presId="urn:microsoft.com/office/officeart/2016/7/layout/BasicTimeline"/>
    <dgm:cxn modelId="{1BD66828-AB97-4FC8-974D-9BE318FFF030}" type="presParOf" srcId="{6BCACDE7-548D-4AEC-86A6-7457E3A5586D}" destId="{F94E2481-BD7D-4679-814E-836908480667}" srcOrd="6" destOrd="0" presId="urn:microsoft.com/office/officeart/2016/7/layout/BasicTimeline"/>
    <dgm:cxn modelId="{BDCD5E51-E87A-49B2-9AB5-BC81ACCB16BB}" type="presParOf" srcId="{F94E2481-BD7D-4679-814E-836908480667}" destId="{DBBBE7D3-94F8-4858-9981-90117EEE12E2}" srcOrd="0" destOrd="0" presId="urn:microsoft.com/office/officeart/2016/7/layout/BasicTimeline"/>
    <dgm:cxn modelId="{385250A1-A659-445D-B6F1-AE560CE1EFC6}" type="presParOf" srcId="{F94E2481-BD7D-4679-814E-836908480667}" destId="{3420E629-71E8-4F20-B6E4-3CAE72D6E076}" srcOrd="1" destOrd="0" presId="urn:microsoft.com/office/officeart/2016/7/layout/BasicTimeline"/>
    <dgm:cxn modelId="{0A43D85D-408B-48E6-B79B-F429A009E6D3}" type="presParOf" srcId="{3420E629-71E8-4F20-B6E4-3CAE72D6E076}" destId="{95B483A2-47C8-4DF7-A933-3021C9F3E748}" srcOrd="0" destOrd="0" presId="urn:microsoft.com/office/officeart/2016/7/layout/BasicTimeline"/>
    <dgm:cxn modelId="{C05C8BDB-580D-42DB-A3B4-A18C37447451}" type="presParOf" srcId="{3420E629-71E8-4F20-B6E4-3CAE72D6E076}" destId="{CE7B3CA8-B862-4C85-993F-2DC029EF21B4}" srcOrd="1" destOrd="0" presId="urn:microsoft.com/office/officeart/2016/7/layout/BasicTimeline"/>
    <dgm:cxn modelId="{66F34A1A-9ED7-467E-A0F0-7FEE6F4B91CC}" type="presParOf" srcId="{F94E2481-BD7D-4679-814E-836908480667}" destId="{9214BBA1-40A0-49AB-B657-A6A224E502A4}" srcOrd="2" destOrd="0" presId="urn:microsoft.com/office/officeart/2016/7/layout/BasicTimeline"/>
    <dgm:cxn modelId="{E427D546-9600-4D49-866E-DA1671FD8E53}" type="presParOf" srcId="{F94E2481-BD7D-4679-814E-836908480667}" destId="{10EF3412-5984-42C7-B430-B0E6326E7370}" srcOrd="3" destOrd="0" presId="urn:microsoft.com/office/officeart/2016/7/layout/BasicTimeline"/>
    <dgm:cxn modelId="{0407DE29-0971-43CB-96BC-2773F5380623}" type="presParOf" srcId="{F94E2481-BD7D-4679-814E-836908480667}" destId="{23B14E80-ABDE-4C87-BF4C-0B27AE04C688}" srcOrd="4" destOrd="0" presId="urn:microsoft.com/office/officeart/2016/7/layout/BasicTimeline"/>
    <dgm:cxn modelId="{06BC014E-A570-4EF1-8CB5-DDA24F9AE682}" type="presParOf" srcId="{6BCACDE7-548D-4AEC-86A6-7457E3A5586D}" destId="{4F4035E7-6DC8-48A7-BC04-C1CE1D076928}" srcOrd="7" destOrd="0" presId="urn:microsoft.com/office/officeart/2016/7/layout/BasicTimeline"/>
    <dgm:cxn modelId="{58969E4A-B5CB-4C00-815F-ECED5B121630}" type="presParOf" srcId="{6BCACDE7-548D-4AEC-86A6-7457E3A5586D}" destId="{61F09240-A6E9-44DE-87E4-0310E272EAE0}" srcOrd="8" destOrd="0" presId="urn:microsoft.com/office/officeart/2016/7/layout/BasicTimeline"/>
    <dgm:cxn modelId="{E2602487-8301-4C88-92B6-92B1766BE36A}" type="presParOf" srcId="{61F09240-A6E9-44DE-87E4-0310E272EAE0}" destId="{505D4FEC-53E4-453F-807A-4B97FE5EE484}" srcOrd="0" destOrd="0" presId="urn:microsoft.com/office/officeart/2016/7/layout/BasicTimeline"/>
    <dgm:cxn modelId="{51C20739-EE24-450B-AEB0-5F8A274AE59D}" type="presParOf" srcId="{61F09240-A6E9-44DE-87E4-0310E272EAE0}" destId="{423BE74C-F567-48ED-BC25-8960D2D32D89}" srcOrd="1" destOrd="0" presId="urn:microsoft.com/office/officeart/2016/7/layout/BasicTimeline"/>
    <dgm:cxn modelId="{6B119A0F-4259-42D2-A536-4C64FFDAE52E}" type="presParOf" srcId="{423BE74C-F567-48ED-BC25-8960D2D32D89}" destId="{9755171B-DF39-460B-A7AA-23AACD6C9F23}" srcOrd="0" destOrd="0" presId="urn:microsoft.com/office/officeart/2016/7/layout/BasicTimeline"/>
    <dgm:cxn modelId="{CCEA0AB4-33CB-4DDF-A30E-2C133E06588D}" type="presParOf" srcId="{423BE74C-F567-48ED-BC25-8960D2D32D89}" destId="{79607457-20ED-4DEF-BBB5-7593367C36EF}" srcOrd="1" destOrd="0" presId="urn:microsoft.com/office/officeart/2016/7/layout/BasicTimeline"/>
    <dgm:cxn modelId="{82DB8744-C56C-4431-9CA6-F1534D685319}" type="presParOf" srcId="{61F09240-A6E9-44DE-87E4-0310E272EAE0}" destId="{8B881B44-1E90-4A4E-BFC4-4712B3A19974}" srcOrd="2" destOrd="0" presId="urn:microsoft.com/office/officeart/2016/7/layout/BasicTimeline"/>
    <dgm:cxn modelId="{8C9879E4-DD3F-4E38-8ED6-A537D404C43B}" type="presParOf" srcId="{61F09240-A6E9-44DE-87E4-0310E272EAE0}" destId="{60731E20-60B3-411A-BA3B-60A810275A7E}" srcOrd="3" destOrd="0" presId="urn:microsoft.com/office/officeart/2016/7/layout/BasicTimeline"/>
    <dgm:cxn modelId="{75453D8E-DB26-415D-92C4-97F1EFAF6551}" type="presParOf" srcId="{61F09240-A6E9-44DE-87E4-0310E272EAE0}" destId="{DC9EF6F5-D289-49A8-ABE3-DF4713EFD44D}"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EAFE35D-CFED-46EB-AAF7-FFA430D2487E}"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58899BBC-932B-4D18-88FC-823A1848393A}">
      <dgm:prSet/>
      <dgm:spPr/>
      <dgm:t>
        <a:bodyPr/>
        <a:lstStyle/>
        <a:p>
          <a:pPr>
            <a:lnSpc>
              <a:spcPct val="100000"/>
            </a:lnSpc>
          </a:pPr>
          <a:r>
            <a:rPr lang="en-US" b="0" i="0" dirty="0">
              <a:solidFill>
                <a:schemeClr val="tx1"/>
              </a:solidFill>
            </a:rPr>
            <a:t>Higher </a:t>
          </a:r>
          <a:r>
            <a:rPr lang="en-US" b="1" i="0" dirty="0">
              <a:solidFill>
                <a:srgbClr val="FF0000"/>
              </a:solidFill>
            </a:rPr>
            <a:t>BLEU</a:t>
          </a:r>
          <a:r>
            <a:rPr lang="en-US" b="0" i="0" dirty="0">
              <a:solidFill>
                <a:schemeClr val="tx1"/>
              </a:solidFill>
            </a:rPr>
            <a:t> scores</a:t>
          </a:r>
          <a:endParaRPr lang="en-US" b="0" dirty="0">
            <a:solidFill>
              <a:schemeClr val="tx1"/>
            </a:solidFill>
          </a:endParaRPr>
        </a:p>
      </dgm:t>
    </dgm:pt>
    <dgm:pt modelId="{0E9344CB-A3AA-4319-B246-38ADBC4A60B0}" type="parTrans" cxnId="{0DF9C9D3-36F6-4A05-A38A-33677DEA1A3E}">
      <dgm:prSet/>
      <dgm:spPr/>
      <dgm:t>
        <a:bodyPr/>
        <a:lstStyle/>
        <a:p>
          <a:endParaRPr lang="en-US"/>
        </a:p>
      </dgm:t>
    </dgm:pt>
    <dgm:pt modelId="{2FBCF551-BB2A-4B85-AB9A-7D5BEF4F6BC5}" type="sibTrans" cxnId="{0DF9C9D3-36F6-4A05-A38A-33677DEA1A3E}">
      <dgm:prSet/>
      <dgm:spPr/>
      <dgm:t>
        <a:bodyPr/>
        <a:lstStyle/>
        <a:p>
          <a:endParaRPr lang="en-US"/>
        </a:p>
      </dgm:t>
    </dgm:pt>
    <dgm:pt modelId="{E6A6F5C0-C584-47E4-BF56-27095D490362}">
      <dgm:prSet/>
      <dgm:spPr/>
      <dgm:t>
        <a:bodyPr/>
        <a:lstStyle/>
        <a:p>
          <a:pPr>
            <a:lnSpc>
              <a:spcPct val="100000"/>
            </a:lnSpc>
          </a:pPr>
          <a:r>
            <a:rPr lang="en-US" b="1" i="0" dirty="0">
              <a:solidFill>
                <a:srgbClr val="FF0000"/>
              </a:solidFill>
            </a:rPr>
            <a:t>Enhanced contextual awareness</a:t>
          </a:r>
          <a:r>
            <a:rPr lang="en-US" b="0" i="0" dirty="0"/>
            <a:t>: dynamic word representations</a:t>
          </a:r>
          <a:endParaRPr lang="en-US" dirty="0"/>
        </a:p>
      </dgm:t>
    </dgm:pt>
    <dgm:pt modelId="{2F7E0690-C0A5-462C-B64B-2181262F8735}" type="parTrans" cxnId="{F9218FCB-A1CC-4418-AFE7-4515643A3804}">
      <dgm:prSet/>
      <dgm:spPr/>
      <dgm:t>
        <a:bodyPr/>
        <a:lstStyle/>
        <a:p>
          <a:endParaRPr lang="en-US"/>
        </a:p>
      </dgm:t>
    </dgm:pt>
    <dgm:pt modelId="{78EE83C4-9415-43F5-8344-97ACC5F77182}" type="sibTrans" cxnId="{F9218FCB-A1CC-4418-AFE7-4515643A3804}">
      <dgm:prSet/>
      <dgm:spPr/>
      <dgm:t>
        <a:bodyPr/>
        <a:lstStyle/>
        <a:p>
          <a:endParaRPr lang="en-US"/>
        </a:p>
      </dgm:t>
    </dgm:pt>
    <dgm:pt modelId="{FBCF8A31-0031-4344-AD43-92591E8833D6}">
      <dgm:prSet/>
      <dgm:spPr/>
      <dgm:t>
        <a:bodyPr/>
        <a:lstStyle/>
        <a:p>
          <a:pPr>
            <a:lnSpc>
              <a:spcPct val="100000"/>
            </a:lnSpc>
          </a:pPr>
          <a:r>
            <a:rPr lang="en-US" b="1" i="0" dirty="0">
              <a:solidFill>
                <a:srgbClr val="FF0000"/>
              </a:solidFill>
            </a:rPr>
            <a:t>Integrated support</a:t>
          </a:r>
          <a:r>
            <a:rPr lang="en-US" b="0" i="0" dirty="0"/>
            <a:t>: ST explanation, TT suggestions, quality assessment, and interactive editing (see Siu 2023a)</a:t>
          </a:r>
          <a:endParaRPr lang="en-US" dirty="0"/>
        </a:p>
      </dgm:t>
    </dgm:pt>
    <dgm:pt modelId="{5AC66AE4-C2C1-49E4-BCCD-3DB9D0C9658A}" type="parTrans" cxnId="{7A0B1B86-8256-473A-AB76-B2193B92611D}">
      <dgm:prSet/>
      <dgm:spPr/>
      <dgm:t>
        <a:bodyPr/>
        <a:lstStyle/>
        <a:p>
          <a:endParaRPr lang="en-US"/>
        </a:p>
      </dgm:t>
    </dgm:pt>
    <dgm:pt modelId="{0AF81E8B-221C-435A-A4CC-8885F396458E}" type="sibTrans" cxnId="{7A0B1B86-8256-473A-AB76-B2193B92611D}">
      <dgm:prSet/>
      <dgm:spPr/>
      <dgm:t>
        <a:bodyPr/>
        <a:lstStyle/>
        <a:p>
          <a:endParaRPr lang="en-US"/>
        </a:p>
      </dgm:t>
    </dgm:pt>
    <dgm:pt modelId="{9EF2AE93-889E-47F1-BB5C-82038A21D15B}" type="pres">
      <dgm:prSet presAssocID="{1EAFE35D-CFED-46EB-AAF7-FFA430D2487E}" presName="root" presStyleCnt="0">
        <dgm:presLayoutVars>
          <dgm:dir/>
          <dgm:resizeHandles val="exact"/>
        </dgm:presLayoutVars>
      </dgm:prSet>
      <dgm:spPr/>
    </dgm:pt>
    <dgm:pt modelId="{2EBC0608-CA24-4CF0-9FDE-B55A7CC5330D}" type="pres">
      <dgm:prSet presAssocID="{58899BBC-932B-4D18-88FC-823A1848393A}" presName="compNode" presStyleCnt="0"/>
      <dgm:spPr/>
    </dgm:pt>
    <dgm:pt modelId="{027595E0-1112-42B5-BD95-BD429669DB52}" type="pres">
      <dgm:prSet presAssocID="{58899BBC-932B-4D18-88FC-823A1848393A}" presName="bgRect" presStyleLbl="bgShp" presStyleIdx="0" presStyleCnt="3"/>
      <dgm:spPr/>
    </dgm:pt>
    <dgm:pt modelId="{4353EC15-0FEE-4088-8882-F2C01B87E37D}" type="pres">
      <dgm:prSet presAssocID="{58899BBC-932B-4D18-88FC-823A1848393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F5264AE3-10D8-4CD0-AD92-004E35612DE3}" type="pres">
      <dgm:prSet presAssocID="{58899BBC-932B-4D18-88FC-823A1848393A}" presName="spaceRect" presStyleCnt="0"/>
      <dgm:spPr/>
    </dgm:pt>
    <dgm:pt modelId="{07434DE3-9CE7-4C09-B1E7-BBE788F3603F}" type="pres">
      <dgm:prSet presAssocID="{58899BBC-932B-4D18-88FC-823A1848393A}" presName="parTx" presStyleLbl="revTx" presStyleIdx="0" presStyleCnt="3">
        <dgm:presLayoutVars>
          <dgm:chMax val="0"/>
          <dgm:chPref val="0"/>
        </dgm:presLayoutVars>
      </dgm:prSet>
      <dgm:spPr/>
    </dgm:pt>
    <dgm:pt modelId="{A8812100-3912-4ACA-BBFC-0B1FFAFCB050}" type="pres">
      <dgm:prSet presAssocID="{2FBCF551-BB2A-4B85-AB9A-7D5BEF4F6BC5}" presName="sibTrans" presStyleCnt="0"/>
      <dgm:spPr/>
    </dgm:pt>
    <dgm:pt modelId="{3BF44E9C-3F14-4085-91A0-FC2F462FF472}" type="pres">
      <dgm:prSet presAssocID="{E6A6F5C0-C584-47E4-BF56-27095D490362}" presName="compNode" presStyleCnt="0"/>
      <dgm:spPr/>
    </dgm:pt>
    <dgm:pt modelId="{35299C6B-5B8B-4050-96C2-E4D5D27EEA56}" type="pres">
      <dgm:prSet presAssocID="{E6A6F5C0-C584-47E4-BF56-27095D490362}" presName="bgRect" presStyleLbl="bgShp" presStyleIdx="1" presStyleCnt="3"/>
      <dgm:spPr/>
    </dgm:pt>
    <dgm:pt modelId="{CA52BACD-9294-4B9C-ADD4-D99B4736AAAC}" type="pres">
      <dgm:prSet presAssocID="{E6A6F5C0-C584-47E4-BF56-27095D49036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C5C9B5B9-9050-4343-A5F9-40B8B8D81480}" type="pres">
      <dgm:prSet presAssocID="{E6A6F5C0-C584-47E4-BF56-27095D490362}" presName="spaceRect" presStyleCnt="0"/>
      <dgm:spPr/>
    </dgm:pt>
    <dgm:pt modelId="{54A0A8F3-8DB4-45AC-859F-A25D8BB3132D}" type="pres">
      <dgm:prSet presAssocID="{E6A6F5C0-C584-47E4-BF56-27095D490362}" presName="parTx" presStyleLbl="revTx" presStyleIdx="1" presStyleCnt="3">
        <dgm:presLayoutVars>
          <dgm:chMax val="0"/>
          <dgm:chPref val="0"/>
        </dgm:presLayoutVars>
      </dgm:prSet>
      <dgm:spPr/>
    </dgm:pt>
    <dgm:pt modelId="{83E793C9-862F-4EFF-B3A1-DF3C8B916031}" type="pres">
      <dgm:prSet presAssocID="{78EE83C4-9415-43F5-8344-97ACC5F77182}" presName="sibTrans" presStyleCnt="0"/>
      <dgm:spPr/>
    </dgm:pt>
    <dgm:pt modelId="{09EC138A-2D35-41EC-BCB9-F8B03D6327DA}" type="pres">
      <dgm:prSet presAssocID="{FBCF8A31-0031-4344-AD43-92591E8833D6}" presName="compNode" presStyleCnt="0"/>
      <dgm:spPr/>
    </dgm:pt>
    <dgm:pt modelId="{307D6FDC-FFB7-4B31-8B12-8C30F06A1D8B}" type="pres">
      <dgm:prSet presAssocID="{FBCF8A31-0031-4344-AD43-92591E8833D6}" presName="bgRect" presStyleLbl="bgShp" presStyleIdx="2" presStyleCnt="3"/>
      <dgm:spPr/>
    </dgm:pt>
    <dgm:pt modelId="{2FE8DAD3-9EAB-4685-8D5B-3492BAA9CB8C}" type="pres">
      <dgm:prSet presAssocID="{FBCF8A31-0031-4344-AD43-92591E8833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94122E4D-9136-46EC-9643-0E34C03ED59F}" type="pres">
      <dgm:prSet presAssocID="{FBCF8A31-0031-4344-AD43-92591E8833D6}" presName="spaceRect" presStyleCnt="0"/>
      <dgm:spPr/>
    </dgm:pt>
    <dgm:pt modelId="{1511ACB4-D305-47AD-82E2-9E8A2278296D}" type="pres">
      <dgm:prSet presAssocID="{FBCF8A31-0031-4344-AD43-92591E8833D6}" presName="parTx" presStyleLbl="revTx" presStyleIdx="2" presStyleCnt="3">
        <dgm:presLayoutVars>
          <dgm:chMax val="0"/>
          <dgm:chPref val="0"/>
        </dgm:presLayoutVars>
      </dgm:prSet>
      <dgm:spPr/>
    </dgm:pt>
  </dgm:ptLst>
  <dgm:cxnLst>
    <dgm:cxn modelId="{6178C00E-2DB8-4A2F-944B-2AB05B2219BC}" type="presOf" srcId="{1EAFE35D-CFED-46EB-AAF7-FFA430D2487E}" destId="{9EF2AE93-889E-47F1-BB5C-82038A21D15B}" srcOrd="0" destOrd="0" presId="urn:microsoft.com/office/officeart/2018/2/layout/IconVerticalSolidList"/>
    <dgm:cxn modelId="{BF35EE26-27E1-47C1-83E1-C982F86D1FF6}" type="presOf" srcId="{E6A6F5C0-C584-47E4-BF56-27095D490362}" destId="{54A0A8F3-8DB4-45AC-859F-A25D8BB3132D}" srcOrd="0" destOrd="0" presId="urn:microsoft.com/office/officeart/2018/2/layout/IconVerticalSolidList"/>
    <dgm:cxn modelId="{8B4AF66A-4DBE-46B5-BFB7-A2E7EC5852CA}" type="presOf" srcId="{FBCF8A31-0031-4344-AD43-92591E8833D6}" destId="{1511ACB4-D305-47AD-82E2-9E8A2278296D}" srcOrd="0" destOrd="0" presId="urn:microsoft.com/office/officeart/2018/2/layout/IconVerticalSolidList"/>
    <dgm:cxn modelId="{7A0B1B86-8256-473A-AB76-B2193B92611D}" srcId="{1EAFE35D-CFED-46EB-AAF7-FFA430D2487E}" destId="{FBCF8A31-0031-4344-AD43-92591E8833D6}" srcOrd="2" destOrd="0" parTransId="{5AC66AE4-C2C1-49E4-BCCD-3DB9D0C9658A}" sibTransId="{0AF81E8B-221C-435A-A4CC-8885F396458E}"/>
    <dgm:cxn modelId="{F9218FCB-A1CC-4418-AFE7-4515643A3804}" srcId="{1EAFE35D-CFED-46EB-AAF7-FFA430D2487E}" destId="{E6A6F5C0-C584-47E4-BF56-27095D490362}" srcOrd="1" destOrd="0" parTransId="{2F7E0690-C0A5-462C-B64B-2181262F8735}" sibTransId="{78EE83C4-9415-43F5-8344-97ACC5F77182}"/>
    <dgm:cxn modelId="{0DF9C9D3-36F6-4A05-A38A-33677DEA1A3E}" srcId="{1EAFE35D-CFED-46EB-AAF7-FFA430D2487E}" destId="{58899BBC-932B-4D18-88FC-823A1848393A}" srcOrd="0" destOrd="0" parTransId="{0E9344CB-A3AA-4319-B246-38ADBC4A60B0}" sibTransId="{2FBCF551-BB2A-4B85-AB9A-7D5BEF4F6BC5}"/>
    <dgm:cxn modelId="{9A9D23E9-E476-45ED-A4F4-EE7B1DFE94E7}" type="presOf" srcId="{58899BBC-932B-4D18-88FC-823A1848393A}" destId="{07434DE3-9CE7-4C09-B1E7-BBE788F3603F}" srcOrd="0" destOrd="0" presId="urn:microsoft.com/office/officeart/2018/2/layout/IconVerticalSolidList"/>
    <dgm:cxn modelId="{738818D3-42D7-4330-A12F-BD8E322644B9}" type="presParOf" srcId="{9EF2AE93-889E-47F1-BB5C-82038A21D15B}" destId="{2EBC0608-CA24-4CF0-9FDE-B55A7CC5330D}" srcOrd="0" destOrd="0" presId="urn:microsoft.com/office/officeart/2018/2/layout/IconVerticalSolidList"/>
    <dgm:cxn modelId="{30BA5071-4472-4CC2-AAF9-106018446E65}" type="presParOf" srcId="{2EBC0608-CA24-4CF0-9FDE-B55A7CC5330D}" destId="{027595E0-1112-42B5-BD95-BD429669DB52}" srcOrd="0" destOrd="0" presId="urn:microsoft.com/office/officeart/2018/2/layout/IconVerticalSolidList"/>
    <dgm:cxn modelId="{1872D644-DEE7-480D-BD03-F82B2E84362F}" type="presParOf" srcId="{2EBC0608-CA24-4CF0-9FDE-B55A7CC5330D}" destId="{4353EC15-0FEE-4088-8882-F2C01B87E37D}" srcOrd="1" destOrd="0" presId="urn:microsoft.com/office/officeart/2018/2/layout/IconVerticalSolidList"/>
    <dgm:cxn modelId="{66C4D555-8288-46C1-8F65-E2546DD5E091}" type="presParOf" srcId="{2EBC0608-CA24-4CF0-9FDE-B55A7CC5330D}" destId="{F5264AE3-10D8-4CD0-AD92-004E35612DE3}" srcOrd="2" destOrd="0" presId="urn:microsoft.com/office/officeart/2018/2/layout/IconVerticalSolidList"/>
    <dgm:cxn modelId="{8E1B4572-26E8-42F6-A919-F33328358B03}" type="presParOf" srcId="{2EBC0608-CA24-4CF0-9FDE-B55A7CC5330D}" destId="{07434DE3-9CE7-4C09-B1E7-BBE788F3603F}" srcOrd="3" destOrd="0" presId="urn:microsoft.com/office/officeart/2018/2/layout/IconVerticalSolidList"/>
    <dgm:cxn modelId="{18350A7A-6D9B-44B6-9D06-279FDA65145D}" type="presParOf" srcId="{9EF2AE93-889E-47F1-BB5C-82038A21D15B}" destId="{A8812100-3912-4ACA-BBFC-0B1FFAFCB050}" srcOrd="1" destOrd="0" presId="urn:microsoft.com/office/officeart/2018/2/layout/IconVerticalSolidList"/>
    <dgm:cxn modelId="{59E3999C-C992-431D-9F68-96A9B618510C}" type="presParOf" srcId="{9EF2AE93-889E-47F1-BB5C-82038A21D15B}" destId="{3BF44E9C-3F14-4085-91A0-FC2F462FF472}" srcOrd="2" destOrd="0" presId="urn:microsoft.com/office/officeart/2018/2/layout/IconVerticalSolidList"/>
    <dgm:cxn modelId="{F8EA4F53-6768-402F-9CA3-02A2D2E820F3}" type="presParOf" srcId="{3BF44E9C-3F14-4085-91A0-FC2F462FF472}" destId="{35299C6B-5B8B-4050-96C2-E4D5D27EEA56}" srcOrd="0" destOrd="0" presId="urn:microsoft.com/office/officeart/2018/2/layout/IconVerticalSolidList"/>
    <dgm:cxn modelId="{105A0094-4C4E-41D8-AE0B-69D2E908C045}" type="presParOf" srcId="{3BF44E9C-3F14-4085-91A0-FC2F462FF472}" destId="{CA52BACD-9294-4B9C-ADD4-D99B4736AAAC}" srcOrd="1" destOrd="0" presId="urn:microsoft.com/office/officeart/2018/2/layout/IconVerticalSolidList"/>
    <dgm:cxn modelId="{41CEAF96-4E24-43A1-9274-0192C1C090E2}" type="presParOf" srcId="{3BF44E9C-3F14-4085-91A0-FC2F462FF472}" destId="{C5C9B5B9-9050-4343-A5F9-40B8B8D81480}" srcOrd="2" destOrd="0" presId="urn:microsoft.com/office/officeart/2018/2/layout/IconVerticalSolidList"/>
    <dgm:cxn modelId="{A222C8EF-F45C-434C-AF25-020FCABEFB5F}" type="presParOf" srcId="{3BF44E9C-3F14-4085-91A0-FC2F462FF472}" destId="{54A0A8F3-8DB4-45AC-859F-A25D8BB3132D}" srcOrd="3" destOrd="0" presId="urn:microsoft.com/office/officeart/2018/2/layout/IconVerticalSolidList"/>
    <dgm:cxn modelId="{6B4E1ED6-1172-4E89-8D6C-9BE8EEA1A554}" type="presParOf" srcId="{9EF2AE93-889E-47F1-BB5C-82038A21D15B}" destId="{83E793C9-862F-4EFF-B3A1-DF3C8B916031}" srcOrd="3" destOrd="0" presId="urn:microsoft.com/office/officeart/2018/2/layout/IconVerticalSolidList"/>
    <dgm:cxn modelId="{8CA89F82-8F14-4E22-B1F9-286460A19BA6}" type="presParOf" srcId="{9EF2AE93-889E-47F1-BB5C-82038A21D15B}" destId="{09EC138A-2D35-41EC-BCB9-F8B03D6327DA}" srcOrd="4" destOrd="0" presId="urn:microsoft.com/office/officeart/2018/2/layout/IconVerticalSolidList"/>
    <dgm:cxn modelId="{05534322-8A4B-4972-BD35-DCFE1D0FD094}" type="presParOf" srcId="{09EC138A-2D35-41EC-BCB9-F8B03D6327DA}" destId="{307D6FDC-FFB7-4B31-8B12-8C30F06A1D8B}" srcOrd="0" destOrd="0" presId="urn:microsoft.com/office/officeart/2018/2/layout/IconVerticalSolidList"/>
    <dgm:cxn modelId="{CAC9EAF1-C1C0-4FDB-9651-B99307558F0D}" type="presParOf" srcId="{09EC138A-2D35-41EC-BCB9-F8B03D6327DA}" destId="{2FE8DAD3-9EAB-4685-8D5B-3492BAA9CB8C}" srcOrd="1" destOrd="0" presId="urn:microsoft.com/office/officeart/2018/2/layout/IconVerticalSolidList"/>
    <dgm:cxn modelId="{E7D2BCBE-84D5-43B4-9C19-33E25FF4D88D}" type="presParOf" srcId="{09EC138A-2D35-41EC-BCB9-F8B03D6327DA}" destId="{94122E4D-9136-46EC-9643-0E34C03ED59F}" srcOrd="2" destOrd="0" presId="urn:microsoft.com/office/officeart/2018/2/layout/IconVerticalSolidList"/>
    <dgm:cxn modelId="{D816FC74-236F-4365-8D1C-3486A96E7BDD}" type="presParOf" srcId="{09EC138A-2D35-41EC-BCB9-F8B03D6327DA}" destId="{1511ACB4-D305-47AD-82E2-9E8A2278296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510D8-FA17-4263-91E1-EC50600EAA5B}">
      <dsp:nvSpPr>
        <dsp:cNvPr id="0" name=""/>
        <dsp:cNvSpPr/>
      </dsp:nvSpPr>
      <dsp:spPr>
        <a:xfrm>
          <a:off x="0" y="2267"/>
          <a:ext cx="6104761" cy="11493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3CA787-A7C0-4B9D-A67E-AC64512429BD}">
      <dsp:nvSpPr>
        <dsp:cNvPr id="0" name=""/>
        <dsp:cNvSpPr/>
      </dsp:nvSpPr>
      <dsp:spPr>
        <a:xfrm>
          <a:off x="347692" y="260882"/>
          <a:ext cx="632168" cy="6321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2A561A-A1FB-4793-AAA1-595C3C9EF7D2}">
      <dsp:nvSpPr>
        <dsp:cNvPr id="0" name=""/>
        <dsp:cNvSpPr/>
      </dsp:nvSpPr>
      <dsp:spPr>
        <a:xfrm>
          <a:off x="1327553" y="2267"/>
          <a:ext cx="4777207" cy="1149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44" tIns="121644" rIns="121644" bIns="121644" numCol="1" spcCol="1270" anchor="ctr" anchorCtr="0">
          <a:noAutofit/>
        </a:bodyPr>
        <a:lstStyle/>
        <a:p>
          <a:pPr marL="0" lvl="0" indent="0" algn="l" defTabSz="977900">
            <a:lnSpc>
              <a:spcPct val="100000"/>
            </a:lnSpc>
            <a:spcBef>
              <a:spcPct val="0"/>
            </a:spcBef>
            <a:spcAft>
              <a:spcPct val="35000"/>
            </a:spcAft>
            <a:buNone/>
          </a:pPr>
          <a:r>
            <a:rPr lang="en-US" sz="2200" b="0" i="0" kern="1200"/>
            <a:t>Detection and recognition</a:t>
          </a:r>
          <a:endParaRPr lang="en-US" sz="2200" kern="1200"/>
        </a:p>
      </dsp:txBody>
      <dsp:txXfrm>
        <a:off x="1327553" y="2267"/>
        <a:ext cx="4777207" cy="1149396"/>
      </dsp:txXfrm>
    </dsp:sp>
    <dsp:sp modelId="{23F62C4A-420D-490C-AEB2-E9AA5B53C6BB}">
      <dsp:nvSpPr>
        <dsp:cNvPr id="0" name=""/>
        <dsp:cNvSpPr/>
      </dsp:nvSpPr>
      <dsp:spPr>
        <a:xfrm>
          <a:off x="0" y="1439013"/>
          <a:ext cx="6104761" cy="11493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8D0CFE-5C54-4B08-83BF-B6B86CC79B79}">
      <dsp:nvSpPr>
        <dsp:cNvPr id="0" name=""/>
        <dsp:cNvSpPr/>
      </dsp:nvSpPr>
      <dsp:spPr>
        <a:xfrm>
          <a:off x="347692" y="1697627"/>
          <a:ext cx="632168" cy="6321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E0DEAE-DF1A-4279-97B9-AE76CDBFF059}">
      <dsp:nvSpPr>
        <dsp:cNvPr id="0" name=""/>
        <dsp:cNvSpPr/>
      </dsp:nvSpPr>
      <dsp:spPr>
        <a:xfrm>
          <a:off x="1327553" y="1439013"/>
          <a:ext cx="4777207" cy="1149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44" tIns="121644" rIns="121644" bIns="121644" numCol="1" spcCol="1270" anchor="ctr" anchorCtr="0">
          <a:noAutofit/>
        </a:bodyPr>
        <a:lstStyle/>
        <a:p>
          <a:pPr marL="0" lvl="0" indent="0" algn="l" defTabSz="977900">
            <a:lnSpc>
              <a:spcPct val="100000"/>
            </a:lnSpc>
            <a:spcBef>
              <a:spcPct val="0"/>
            </a:spcBef>
            <a:spcAft>
              <a:spcPct val="35000"/>
            </a:spcAft>
            <a:buNone/>
          </a:pPr>
          <a:r>
            <a:rPr lang="en-US" sz="2200" b="0" i="0" kern="1200"/>
            <a:t>Analysis and prediction</a:t>
          </a:r>
          <a:endParaRPr lang="en-US" sz="2200" kern="1200"/>
        </a:p>
      </dsp:txBody>
      <dsp:txXfrm>
        <a:off x="1327553" y="1439013"/>
        <a:ext cx="4777207" cy="1149396"/>
      </dsp:txXfrm>
    </dsp:sp>
    <dsp:sp modelId="{C7EC3846-9D25-4F96-B926-E5A22C559C94}">
      <dsp:nvSpPr>
        <dsp:cNvPr id="0" name=""/>
        <dsp:cNvSpPr/>
      </dsp:nvSpPr>
      <dsp:spPr>
        <a:xfrm>
          <a:off x="0" y="2875759"/>
          <a:ext cx="6104761" cy="11493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9A0F82-F7BB-497A-8192-71F62AC19BA3}">
      <dsp:nvSpPr>
        <dsp:cNvPr id="0" name=""/>
        <dsp:cNvSpPr/>
      </dsp:nvSpPr>
      <dsp:spPr>
        <a:xfrm>
          <a:off x="347692" y="3134373"/>
          <a:ext cx="632168" cy="6321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A4DF8B-8C2B-4024-BC72-967A045A11DE}">
      <dsp:nvSpPr>
        <dsp:cNvPr id="0" name=""/>
        <dsp:cNvSpPr/>
      </dsp:nvSpPr>
      <dsp:spPr>
        <a:xfrm>
          <a:off x="1327553" y="2875759"/>
          <a:ext cx="4777207" cy="1149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44" tIns="121644" rIns="121644" bIns="121644" numCol="1" spcCol="1270" anchor="ctr" anchorCtr="0">
          <a:noAutofit/>
        </a:bodyPr>
        <a:lstStyle/>
        <a:p>
          <a:pPr marL="0" lvl="0" indent="0" algn="l" defTabSz="977900">
            <a:lnSpc>
              <a:spcPct val="100000"/>
            </a:lnSpc>
            <a:spcBef>
              <a:spcPct val="0"/>
            </a:spcBef>
            <a:spcAft>
              <a:spcPct val="35000"/>
            </a:spcAft>
            <a:buNone/>
          </a:pPr>
          <a:r>
            <a:rPr lang="en-US" sz="2200" b="0" i="0" kern="1200"/>
            <a:t>Robot control</a:t>
          </a:r>
          <a:endParaRPr lang="en-US" sz="2200" kern="1200"/>
        </a:p>
      </dsp:txBody>
      <dsp:txXfrm>
        <a:off x="1327553" y="2875759"/>
        <a:ext cx="4777207" cy="1149396"/>
      </dsp:txXfrm>
    </dsp:sp>
    <dsp:sp modelId="{BAB3F2E6-8D7E-4867-A233-1A63EF0E4D95}">
      <dsp:nvSpPr>
        <dsp:cNvPr id="0" name=""/>
        <dsp:cNvSpPr/>
      </dsp:nvSpPr>
      <dsp:spPr>
        <a:xfrm>
          <a:off x="0" y="4312505"/>
          <a:ext cx="6104761" cy="11493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F6BA05-6F8F-4B7C-8489-B0260D24D03C}">
      <dsp:nvSpPr>
        <dsp:cNvPr id="0" name=""/>
        <dsp:cNvSpPr/>
      </dsp:nvSpPr>
      <dsp:spPr>
        <a:xfrm>
          <a:off x="347692" y="4571119"/>
          <a:ext cx="632168" cy="6321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798951-FE2E-4ADD-9CF0-22006CFDDB2B}">
      <dsp:nvSpPr>
        <dsp:cNvPr id="0" name=""/>
        <dsp:cNvSpPr/>
      </dsp:nvSpPr>
      <dsp:spPr>
        <a:xfrm>
          <a:off x="1327553" y="4312505"/>
          <a:ext cx="4777207" cy="1149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44" tIns="121644" rIns="121644" bIns="121644" numCol="1" spcCol="1270" anchor="ctr" anchorCtr="0">
          <a:noAutofit/>
        </a:bodyPr>
        <a:lstStyle/>
        <a:p>
          <a:pPr marL="0" lvl="0" indent="0" algn="l" defTabSz="977900">
            <a:lnSpc>
              <a:spcPct val="100000"/>
            </a:lnSpc>
            <a:spcBef>
              <a:spcPct val="0"/>
            </a:spcBef>
            <a:spcAft>
              <a:spcPct val="35000"/>
            </a:spcAft>
            <a:buNone/>
          </a:pPr>
          <a:r>
            <a:rPr lang="en-US" sz="2200" b="0" i="0" kern="1200"/>
            <a:t>Generation: Text, image and more</a:t>
          </a:r>
          <a:endParaRPr lang="en-US" sz="2200" kern="1200"/>
        </a:p>
      </dsp:txBody>
      <dsp:txXfrm>
        <a:off x="1327553" y="4312505"/>
        <a:ext cx="4777207" cy="114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EDC5F-E44C-48DC-A218-4B5D21DFA9FD}">
      <dsp:nvSpPr>
        <dsp:cNvPr id="0" name=""/>
        <dsp:cNvSpPr/>
      </dsp:nvSpPr>
      <dsp:spPr>
        <a:xfrm>
          <a:off x="989714" y="504505"/>
          <a:ext cx="1483312" cy="1483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D145CD-EC41-4E69-9F15-373AA2A7F7E6}">
      <dsp:nvSpPr>
        <dsp:cNvPr id="0" name=""/>
        <dsp:cNvSpPr/>
      </dsp:nvSpPr>
      <dsp:spPr>
        <a:xfrm>
          <a:off x="83245" y="2376706"/>
          <a:ext cx="329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b="0" i="0" kern="1200" dirty="0"/>
            <a:t>AI-driven applications for General Translation</a:t>
          </a:r>
          <a:endParaRPr lang="en-US" sz="2200" kern="1200" dirty="0"/>
        </a:p>
      </dsp:txBody>
      <dsp:txXfrm>
        <a:off x="83245" y="2376706"/>
        <a:ext cx="3296250" cy="720000"/>
      </dsp:txXfrm>
    </dsp:sp>
    <dsp:sp modelId="{D33116D9-F3EC-46FD-A839-681A9B106BAD}">
      <dsp:nvSpPr>
        <dsp:cNvPr id="0" name=""/>
        <dsp:cNvSpPr/>
      </dsp:nvSpPr>
      <dsp:spPr>
        <a:xfrm>
          <a:off x="4862808" y="504505"/>
          <a:ext cx="1483312" cy="148331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D1A948-1FBA-4B56-B55E-69840E92C3B2}">
      <dsp:nvSpPr>
        <dsp:cNvPr id="0" name=""/>
        <dsp:cNvSpPr/>
      </dsp:nvSpPr>
      <dsp:spPr>
        <a:xfrm>
          <a:off x="3956339" y="2376706"/>
          <a:ext cx="329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b="0" i="0" kern="1200"/>
            <a:t>AI-driven applications for Specialized Translation</a:t>
          </a:r>
          <a:endParaRPr lang="en-US" sz="2200" kern="1200"/>
        </a:p>
      </dsp:txBody>
      <dsp:txXfrm>
        <a:off x="3956339" y="2376706"/>
        <a:ext cx="3296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128FF-A979-439A-8E3E-C11282FBFEF0}">
      <dsp:nvSpPr>
        <dsp:cNvPr id="0" name=""/>
        <dsp:cNvSpPr/>
      </dsp:nvSpPr>
      <dsp:spPr>
        <a:xfrm>
          <a:off x="0" y="720949"/>
          <a:ext cx="6316266" cy="453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3EEEF4-D042-47DB-AB3C-BA70E5854231}">
      <dsp:nvSpPr>
        <dsp:cNvPr id="0" name=""/>
        <dsp:cNvSpPr/>
      </dsp:nvSpPr>
      <dsp:spPr>
        <a:xfrm>
          <a:off x="315813" y="455269"/>
          <a:ext cx="4421386" cy="5313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118" tIns="0" rIns="167118" bIns="0" numCol="1" spcCol="1270" anchor="ctr" anchorCtr="0">
          <a:noAutofit/>
        </a:bodyPr>
        <a:lstStyle/>
        <a:p>
          <a:pPr marL="0" lvl="0" indent="0" algn="l" defTabSz="800100">
            <a:lnSpc>
              <a:spcPct val="90000"/>
            </a:lnSpc>
            <a:spcBef>
              <a:spcPct val="0"/>
            </a:spcBef>
            <a:spcAft>
              <a:spcPct val="35000"/>
            </a:spcAft>
            <a:buNone/>
          </a:pPr>
          <a:r>
            <a:rPr lang="en-US" sz="1800" b="0" i="0" kern="1200"/>
            <a:t>Part 1: An Overview of AI</a:t>
          </a:r>
          <a:endParaRPr lang="en-US" sz="1800" kern="1200"/>
        </a:p>
      </dsp:txBody>
      <dsp:txXfrm>
        <a:off x="341752" y="481208"/>
        <a:ext cx="4369508" cy="479482"/>
      </dsp:txXfrm>
    </dsp:sp>
    <dsp:sp modelId="{FE1DC4BB-DE76-4C4F-9398-312047F819F4}">
      <dsp:nvSpPr>
        <dsp:cNvPr id="0" name=""/>
        <dsp:cNvSpPr/>
      </dsp:nvSpPr>
      <dsp:spPr>
        <a:xfrm>
          <a:off x="0" y="1537429"/>
          <a:ext cx="6316266" cy="1360800"/>
        </a:xfrm>
        <a:prstGeom prst="rect">
          <a:avLst/>
        </a:prstGeom>
        <a:solidFill>
          <a:schemeClr val="lt1">
            <a:alpha val="90000"/>
            <a:hueOff val="0"/>
            <a:satOff val="0"/>
            <a:lumOff val="0"/>
            <a:alphaOff val="0"/>
          </a:schemeClr>
        </a:solidFill>
        <a:ln w="12700" cap="flat" cmpd="sng" algn="ctr">
          <a:solidFill>
            <a:schemeClr val="accent2">
              <a:hueOff val="-753525"/>
              <a:satOff val="-3345"/>
              <a:lumOff val="17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0212" tIns="374904" rIns="490212"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a:t>Examples</a:t>
          </a:r>
          <a:endParaRPr lang="en-US" sz="1800" kern="1200"/>
        </a:p>
        <a:p>
          <a:pPr marL="171450" lvl="1" indent="-171450" algn="l" defTabSz="800100">
            <a:lnSpc>
              <a:spcPct val="90000"/>
            </a:lnSpc>
            <a:spcBef>
              <a:spcPct val="0"/>
            </a:spcBef>
            <a:spcAft>
              <a:spcPct val="15000"/>
            </a:spcAft>
            <a:buChar char="•"/>
          </a:pPr>
          <a:r>
            <a:rPr lang="en-US" sz="1800" b="0" i="0" kern="1200"/>
            <a:t>Strengths and Limitations</a:t>
          </a:r>
          <a:endParaRPr lang="en-US" sz="1800" kern="1200"/>
        </a:p>
        <a:p>
          <a:pPr marL="171450" lvl="1" indent="-171450" algn="l" defTabSz="800100">
            <a:lnSpc>
              <a:spcPct val="90000"/>
            </a:lnSpc>
            <a:spcBef>
              <a:spcPct val="0"/>
            </a:spcBef>
            <a:spcAft>
              <a:spcPct val="15000"/>
            </a:spcAft>
            <a:buChar char="•"/>
          </a:pPr>
          <a:r>
            <a:rPr lang="en-US" sz="1800" b="0" i="0" kern="1200"/>
            <a:t>Recommendations</a:t>
          </a:r>
          <a:endParaRPr lang="en-US" sz="1800" kern="1200"/>
        </a:p>
      </dsp:txBody>
      <dsp:txXfrm>
        <a:off x="0" y="1537429"/>
        <a:ext cx="6316266" cy="1360800"/>
      </dsp:txXfrm>
    </dsp:sp>
    <dsp:sp modelId="{7D9201B3-0CC5-4BDA-92FF-B312927D61FC}">
      <dsp:nvSpPr>
        <dsp:cNvPr id="0" name=""/>
        <dsp:cNvSpPr/>
      </dsp:nvSpPr>
      <dsp:spPr>
        <a:xfrm>
          <a:off x="315813" y="1271749"/>
          <a:ext cx="4421386" cy="531360"/>
        </a:xfrm>
        <a:prstGeom prst="roundRect">
          <a:avLst/>
        </a:prstGeom>
        <a:solidFill>
          <a:schemeClr val="accent2">
            <a:hueOff val="-753525"/>
            <a:satOff val="-3345"/>
            <a:lumOff val="17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118" tIns="0" rIns="167118" bIns="0" numCol="1" spcCol="1270" anchor="ctr" anchorCtr="0">
          <a:noAutofit/>
        </a:bodyPr>
        <a:lstStyle/>
        <a:p>
          <a:pPr marL="0" lvl="0" indent="0" algn="l" defTabSz="800100">
            <a:lnSpc>
              <a:spcPct val="90000"/>
            </a:lnSpc>
            <a:spcBef>
              <a:spcPct val="0"/>
            </a:spcBef>
            <a:spcAft>
              <a:spcPct val="35000"/>
            </a:spcAft>
            <a:buNone/>
          </a:pPr>
          <a:r>
            <a:rPr lang="en-US" sz="1800" b="0" i="0" kern="1200" dirty="0"/>
            <a:t>Part 2: AI for General Translation</a:t>
          </a:r>
          <a:endParaRPr lang="en-US" sz="1800" kern="1200" dirty="0"/>
        </a:p>
      </dsp:txBody>
      <dsp:txXfrm>
        <a:off x="341752" y="1297688"/>
        <a:ext cx="4369508" cy="479482"/>
      </dsp:txXfrm>
    </dsp:sp>
    <dsp:sp modelId="{C88D3027-2D30-4AAC-9617-B1018729E3E9}">
      <dsp:nvSpPr>
        <dsp:cNvPr id="0" name=""/>
        <dsp:cNvSpPr/>
      </dsp:nvSpPr>
      <dsp:spPr>
        <a:xfrm>
          <a:off x="0" y="3261110"/>
          <a:ext cx="6316266" cy="1360800"/>
        </a:xfrm>
        <a:prstGeom prst="rect">
          <a:avLst/>
        </a:prstGeom>
        <a:solidFill>
          <a:schemeClr val="lt1">
            <a:alpha val="90000"/>
            <a:hueOff val="0"/>
            <a:satOff val="0"/>
            <a:lumOff val="0"/>
            <a:alphaOff val="0"/>
          </a:schemeClr>
        </a:solidFill>
        <a:ln w="12700" cap="flat" cmpd="sng" algn="ctr">
          <a:solidFill>
            <a:schemeClr val="accent2">
              <a:hueOff val="-1507050"/>
              <a:satOff val="-6690"/>
              <a:lumOff val="35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0212" tIns="374904" rIns="490212"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a:t>Translation of Financial Documents</a:t>
          </a:r>
          <a:endParaRPr lang="en-US" sz="1800" kern="1200"/>
        </a:p>
        <a:p>
          <a:pPr marL="171450" lvl="1" indent="-171450" algn="l" defTabSz="800100">
            <a:lnSpc>
              <a:spcPct val="90000"/>
            </a:lnSpc>
            <a:spcBef>
              <a:spcPct val="0"/>
            </a:spcBef>
            <a:spcAft>
              <a:spcPct val="15000"/>
            </a:spcAft>
            <a:buChar char="•"/>
          </a:pPr>
          <a:r>
            <a:rPr lang="en-US" sz="1800" b="0" i="0" kern="1200"/>
            <a:t>Translation of Government Documents</a:t>
          </a:r>
          <a:endParaRPr lang="en-US" sz="1800" kern="1200"/>
        </a:p>
        <a:p>
          <a:pPr marL="171450" lvl="1" indent="-171450" algn="l" defTabSz="800100">
            <a:lnSpc>
              <a:spcPct val="90000"/>
            </a:lnSpc>
            <a:spcBef>
              <a:spcPct val="0"/>
            </a:spcBef>
            <a:spcAft>
              <a:spcPct val="15000"/>
            </a:spcAft>
            <a:buChar char="•"/>
          </a:pPr>
          <a:r>
            <a:rPr lang="en-US" sz="1800" b="0" i="0" kern="1200"/>
            <a:t>Translation of Buddhist Texts</a:t>
          </a:r>
          <a:endParaRPr lang="en-US" sz="1800" kern="1200"/>
        </a:p>
      </dsp:txBody>
      <dsp:txXfrm>
        <a:off x="0" y="3261110"/>
        <a:ext cx="6316266" cy="1360800"/>
      </dsp:txXfrm>
    </dsp:sp>
    <dsp:sp modelId="{7F35E114-C067-49E8-9704-38CB261F0D88}">
      <dsp:nvSpPr>
        <dsp:cNvPr id="0" name=""/>
        <dsp:cNvSpPr/>
      </dsp:nvSpPr>
      <dsp:spPr>
        <a:xfrm>
          <a:off x="315813" y="2995429"/>
          <a:ext cx="4421386" cy="531360"/>
        </a:xfrm>
        <a:prstGeom prst="roundRect">
          <a:avLst/>
        </a:prstGeom>
        <a:solidFill>
          <a:schemeClr val="accent2">
            <a:hueOff val="-1507050"/>
            <a:satOff val="-6690"/>
            <a:lumOff val="35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118" tIns="0" rIns="167118" bIns="0" numCol="1" spcCol="1270" anchor="ctr" anchorCtr="0">
          <a:noAutofit/>
        </a:bodyPr>
        <a:lstStyle/>
        <a:p>
          <a:pPr marL="0" lvl="0" indent="0" algn="l" defTabSz="800100">
            <a:lnSpc>
              <a:spcPct val="90000"/>
            </a:lnSpc>
            <a:spcBef>
              <a:spcPct val="0"/>
            </a:spcBef>
            <a:spcAft>
              <a:spcPct val="35000"/>
            </a:spcAft>
            <a:buNone/>
          </a:pPr>
          <a:r>
            <a:rPr lang="en-US" sz="1800" b="0" i="0" kern="1200"/>
            <a:t>Part 3: AI for Specialized Translation</a:t>
          </a:r>
          <a:endParaRPr lang="en-US" sz="1800" kern="1200"/>
        </a:p>
      </dsp:txBody>
      <dsp:txXfrm>
        <a:off x="341752" y="3021368"/>
        <a:ext cx="4369508"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2D3B5B-89A0-4CE0-9228-AA926177F14C}">
      <dsp:nvSpPr>
        <dsp:cNvPr id="0" name=""/>
        <dsp:cNvSpPr/>
      </dsp:nvSpPr>
      <dsp:spPr>
        <a:xfrm>
          <a:off x="1126180" y="452331"/>
          <a:ext cx="1285300" cy="12853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DCFE00-280D-4A5C-937C-5816C51A843B}">
      <dsp:nvSpPr>
        <dsp:cNvPr id="0" name=""/>
        <dsp:cNvSpPr/>
      </dsp:nvSpPr>
      <dsp:spPr>
        <a:xfrm>
          <a:off x="340719" y="2091632"/>
          <a:ext cx="285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0" i="0" kern="1200"/>
            <a:t>Uses deep neural networks extensively</a:t>
          </a:r>
          <a:endParaRPr lang="en-US" sz="1700" kern="1200"/>
        </a:p>
      </dsp:txBody>
      <dsp:txXfrm>
        <a:off x="340719" y="2091632"/>
        <a:ext cx="2856223" cy="720000"/>
      </dsp:txXfrm>
    </dsp:sp>
    <dsp:sp modelId="{6AE7F128-9B3B-4A4C-9EC5-9BE182427ED8}">
      <dsp:nvSpPr>
        <dsp:cNvPr id="0" name=""/>
        <dsp:cNvSpPr/>
      </dsp:nvSpPr>
      <dsp:spPr>
        <a:xfrm>
          <a:off x="4482243" y="452331"/>
          <a:ext cx="1285300" cy="12853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8E3D4F-60AF-4BE8-9110-1F98EB4E0A4C}">
      <dsp:nvSpPr>
        <dsp:cNvPr id="0" name=""/>
        <dsp:cNvSpPr/>
      </dsp:nvSpPr>
      <dsp:spPr>
        <a:xfrm>
          <a:off x="3696781" y="2091632"/>
          <a:ext cx="285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0" i="0" kern="1200"/>
            <a:t>Reduces need for hand-crafted rules and feature engineering</a:t>
          </a:r>
          <a:endParaRPr lang="en-US" sz="1700" kern="1200"/>
        </a:p>
      </dsp:txBody>
      <dsp:txXfrm>
        <a:off x="3696781" y="2091632"/>
        <a:ext cx="2856223" cy="720000"/>
      </dsp:txXfrm>
    </dsp:sp>
    <dsp:sp modelId="{9F1ABB87-E80C-4E22-B436-17A8C8C204DB}">
      <dsp:nvSpPr>
        <dsp:cNvPr id="0" name=""/>
        <dsp:cNvSpPr/>
      </dsp:nvSpPr>
      <dsp:spPr>
        <a:xfrm>
          <a:off x="7838305" y="452331"/>
          <a:ext cx="1285300" cy="12853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3D7439-B24B-4150-8DF0-E7147DA80267}">
      <dsp:nvSpPr>
        <dsp:cNvPr id="0" name=""/>
        <dsp:cNvSpPr/>
      </dsp:nvSpPr>
      <dsp:spPr>
        <a:xfrm>
          <a:off x="7052844" y="2091632"/>
          <a:ext cx="285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0" i="0" kern="1200"/>
            <a:t>Requires big data, powerful hardware, advanced algorithms</a:t>
          </a:r>
          <a:endParaRPr lang="en-US" sz="1700" kern="1200"/>
        </a:p>
      </dsp:txBody>
      <dsp:txXfrm>
        <a:off x="7052844" y="2091632"/>
        <a:ext cx="2856223"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596BAE-EF09-4C40-BFC5-0CC5B1CF358C}">
      <dsp:nvSpPr>
        <dsp:cNvPr id="0" name=""/>
        <dsp:cNvSpPr/>
      </dsp:nvSpPr>
      <dsp:spPr>
        <a:xfrm>
          <a:off x="0" y="398"/>
          <a:ext cx="10249787" cy="9323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47266E-491C-4BCC-A840-70CD18348CAF}">
      <dsp:nvSpPr>
        <dsp:cNvPr id="0" name=""/>
        <dsp:cNvSpPr/>
      </dsp:nvSpPr>
      <dsp:spPr>
        <a:xfrm>
          <a:off x="282030" y="210173"/>
          <a:ext cx="512783" cy="51278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9EF9AB-BA8E-4C6A-9162-E1839414B6DF}">
      <dsp:nvSpPr>
        <dsp:cNvPr id="0" name=""/>
        <dsp:cNvSpPr/>
      </dsp:nvSpPr>
      <dsp:spPr>
        <a:xfrm>
          <a:off x="1076845" y="398"/>
          <a:ext cx="9172941" cy="932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72" tIns="98672" rIns="98672" bIns="98672" numCol="1" spcCol="1270" anchor="ctr" anchorCtr="0">
          <a:noAutofit/>
        </a:bodyPr>
        <a:lstStyle/>
        <a:p>
          <a:pPr marL="0" lvl="0" indent="0" algn="l" defTabSz="1111250">
            <a:lnSpc>
              <a:spcPct val="90000"/>
            </a:lnSpc>
            <a:spcBef>
              <a:spcPct val="0"/>
            </a:spcBef>
            <a:spcAft>
              <a:spcPct val="35000"/>
            </a:spcAft>
            <a:buNone/>
          </a:pPr>
          <a:r>
            <a:rPr lang="en-US" sz="2500" b="0" i="0" kern="1200" dirty="0"/>
            <a:t>Rule-based Machine Translation</a:t>
          </a:r>
          <a:endParaRPr lang="en-US" sz="2500" kern="1200" dirty="0"/>
        </a:p>
      </dsp:txBody>
      <dsp:txXfrm>
        <a:off x="1076845" y="398"/>
        <a:ext cx="9172941" cy="932333"/>
      </dsp:txXfrm>
    </dsp:sp>
    <dsp:sp modelId="{7471366F-ACCD-47E3-881F-90613BF5AFC4}">
      <dsp:nvSpPr>
        <dsp:cNvPr id="0" name=""/>
        <dsp:cNvSpPr/>
      </dsp:nvSpPr>
      <dsp:spPr>
        <a:xfrm>
          <a:off x="0" y="1165815"/>
          <a:ext cx="10249787" cy="9323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250187-EA46-4A48-9ACB-871E8CE3721B}">
      <dsp:nvSpPr>
        <dsp:cNvPr id="0" name=""/>
        <dsp:cNvSpPr/>
      </dsp:nvSpPr>
      <dsp:spPr>
        <a:xfrm>
          <a:off x="282030" y="1375590"/>
          <a:ext cx="512783" cy="5127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6ABE31-4628-4226-B199-6BAC5B530852}">
      <dsp:nvSpPr>
        <dsp:cNvPr id="0" name=""/>
        <dsp:cNvSpPr/>
      </dsp:nvSpPr>
      <dsp:spPr>
        <a:xfrm>
          <a:off x="1076845" y="1165815"/>
          <a:ext cx="9172941" cy="932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72" tIns="98672" rIns="98672" bIns="98672" numCol="1" spcCol="1270" anchor="ctr" anchorCtr="0">
          <a:noAutofit/>
        </a:bodyPr>
        <a:lstStyle/>
        <a:p>
          <a:pPr marL="0" lvl="0" indent="0" algn="l" defTabSz="1111250">
            <a:lnSpc>
              <a:spcPct val="90000"/>
            </a:lnSpc>
            <a:spcBef>
              <a:spcPct val="0"/>
            </a:spcBef>
            <a:spcAft>
              <a:spcPct val="35000"/>
            </a:spcAft>
            <a:buNone/>
          </a:pPr>
          <a:r>
            <a:rPr lang="en-US" sz="2500" b="0" i="0" kern="1200"/>
            <a:t>Example-based Machine Translation</a:t>
          </a:r>
          <a:endParaRPr lang="en-US" sz="2500" kern="1200"/>
        </a:p>
      </dsp:txBody>
      <dsp:txXfrm>
        <a:off x="1076845" y="1165815"/>
        <a:ext cx="9172941" cy="932333"/>
      </dsp:txXfrm>
    </dsp:sp>
    <dsp:sp modelId="{48968F4B-4EC8-4268-B1F6-F6EBB4847565}">
      <dsp:nvSpPr>
        <dsp:cNvPr id="0" name=""/>
        <dsp:cNvSpPr/>
      </dsp:nvSpPr>
      <dsp:spPr>
        <a:xfrm>
          <a:off x="0" y="2331232"/>
          <a:ext cx="10249787" cy="9323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4C37A4-4563-40BD-90B3-5C837D5A0C6F}">
      <dsp:nvSpPr>
        <dsp:cNvPr id="0" name=""/>
        <dsp:cNvSpPr/>
      </dsp:nvSpPr>
      <dsp:spPr>
        <a:xfrm>
          <a:off x="282030" y="2541007"/>
          <a:ext cx="512783" cy="5127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8C361F-A802-4FA5-A01C-FD805B9D62CA}">
      <dsp:nvSpPr>
        <dsp:cNvPr id="0" name=""/>
        <dsp:cNvSpPr/>
      </dsp:nvSpPr>
      <dsp:spPr>
        <a:xfrm>
          <a:off x="1076845" y="2331232"/>
          <a:ext cx="9172941" cy="932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72" tIns="98672" rIns="98672" bIns="98672" numCol="1" spcCol="1270" anchor="ctr" anchorCtr="0">
          <a:noAutofit/>
        </a:bodyPr>
        <a:lstStyle/>
        <a:p>
          <a:pPr marL="0" lvl="0" indent="0" algn="l" defTabSz="1111250">
            <a:lnSpc>
              <a:spcPct val="90000"/>
            </a:lnSpc>
            <a:spcBef>
              <a:spcPct val="0"/>
            </a:spcBef>
            <a:spcAft>
              <a:spcPct val="35000"/>
            </a:spcAft>
            <a:buNone/>
          </a:pPr>
          <a:r>
            <a:rPr lang="en-US" sz="2500" b="0" i="0" kern="1200"/>
            <a:t>Statistical Machine Translation</a:t>
          </a:r>
          <a:endParaRPr lang="en-US" sz="2500" kern="1200"/>
        </a:p>
      </dsp:txBody>
      <dsp:txXfrm>
        <a:off x="1076845" y="2331232"/>
        <a:ext cx="9172941" cy="9323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BCBB6-C9B8-44AF-B07F-451BA6449437}">
      <dsp:nvSpPr>
        <dsp:cNvPr id="0" name=""/>
        <dsp:cNvSpPr/>
      </dsp:nvSpPr>
      <dsp:spPr>
        <a:xfrm>
          <a:off x="874" y="563872"/>
          <a:ext cx="3069135" cy="1948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0F4835-B182-4600-A8C8-370A7BDFD0E2}">
      <dsp:nvSpPr>
        <dsp:cNvPr id="0" name=""/>
        <dsp:cNvSpPr/>
      </dsp:nvSpPr>
      <dsp:spPr>
        <a:xfrm>
          <a:off x="341889" y="887836"/>
          <a:ext cx="3069135" cy="19489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0" i="0" kern="1200" dirty="0"/>
            <a:t>Neural machine translation</a:t>
          </a:r>
          <a:endParaRPr lang="en-US" sz="2900" kern="1200" dirty="0"/>
        </a:p>
      </dsp:txBody>
      <dsp:txXfrm>
        <a:off x="398970" y="944917"/>
        <a:ext cx="2954973" cy="1834738"/>
      </dsp:txXfrm>
    </dsp:sp>
    <dsp:sp modelId="{F9707FD5-0811-40F2-9863-36496BD8A550}">
      <dsp:nvSpPr>
        <dsp:cNvPr id="0" name=""/>
        <dsp:cNvSpPr/>
      </dsp:nvSpPr>
      <dsp:spPr>
        <a:xfrm>
          <a:off x="3752039" y="563872"/>
          <a:ext cx="3069135" cy="1948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8CC39C-9D0A-4ED0-BD07-AADF79B4E7BC}">
      <dsp:nvSpPr>
        <dsp:cNvPr id="0" name=""/>
        <dsp:cNvSpPr/>
      </dsp:nvSpPr>
      <dsp:spPr>
        <a:xfrm>
          <a:off x="4093054" y="887836"/>
          <a:ext cx="3069135" cy="19489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0" i="0" kern="1200"/>
            <a:t>Large language models (e.g., ChatGPT)</a:t>
          </a:r>
          <a:endParaRPr lang="en-US" sz="2900" kern="1200"/>
        </a:p>
      </dsp:txBody>
      <dsp:txXfrm>
        <a:off x="4150135" y="944917"/>
        <a:ext cx="2954973" cy="18347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40260-1F0C-490A-BB4E-13A3ACC534E5}">
      <dsp:nvSpPr>
        <dsp:cNvPr id="0" name=""/>
        <dsp:cNvSpPr/>
      </dsp:nvSpPr>
      <dsp:spPr>
        <a:xfrm>
          <a:off x="0" y="1631982"/>
          <a:ext cx="10249787" cy="0"/>
        </a:xfrm>
        <a:prstGeom prst="line">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4B7F5793-2CA9-4C8D-82BE-5AEB64608341}">
      <dsp:nvSpPr>
        <dsp:cNvPr id="0" name=""/>
        <dsp:cNvSpPr/>
      </dsp:nvSpPr>
      <dsp:spPr>
        <a:xfrm>
          <a:off x="192183" y="1752748"/>
          <a:ext cx="2712990" cy="368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1244600">
            <a:lnSpc>
              <a:spcPct val="90000"/>
            </a:lnSpc>
            <a:spcBef>
              <a:spcPct val="0"/>
            </a:spcBef>
            <a:spcAft>
              <a:spcPct val="35000"/>
            </a:spcAft>
            <a:buNone/>
            <a:defRPr b="1"/>
          </a:pPr>
          <a:r>
            <a:rPr lang="en-US" sz="2800" kern="1200"/>
            <a:t>2018</a:t>
          </a:r>
        </a:p>
      </dsp:txBody>
      <dsp:txXfrm>
        <a:off x="192183" y="1752748"/>
        <a:ext cx="2712990" cy="368827"/>
      </dsp:txXfrm>
    </dsp:sp>
    <dsp:sp modelId="{202722BA-84FF-4EC2-9C21-A5E8C034CAD9}">
      <dsp:nvSpPr>
        <dsp:cNvPr id="0" name=""/>
        <dsp:cNvSpPr/>
      </dsp:nvSpPr>
      <dsp:spPr>
        <a:xfrm>
          <a:off x="7206" y="298805"/>
          <a:ext cx="3082943" cy="713023"/>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l" defTabSz="889000">
            <a:lnSpc>
              <a:spcPct val="90000"/>
            </a:lnSpc>
            <a:spcBef>
              <a:spcPct val="0"/>
            </a:spcBef>
            <a:spcAft>
              <a:spcPct val="35000"/>
            </a:spcAft>
            <a:buNone/>
          </a:pPr>
          <a:r>
            <a:rPr lang="en-US" sz="2000" kern="1200"/>
            <a:t>GPT-1 (117 million)</a:t>
          </a:r>
        </a:p>
      </dsp:txBody>
      <dsp:txXfrm>
        <a:off x="42013" y="333612"/>
        <a:ext cx="3013329" cy="643409"/>
      </dsp:txXfrm>
    </dsp:sp>
    <dsp:sp modelId="{DD9499F1-FE3E-4DF5-B835-D6A4A1241197}">
      <dsp:nvSpPr>
        <dsp:cNvPr id="0" name=""/>
        <dsp:cNvSpPr/>
      </dsp:nvSpPr>
      <dsp:spPr>
        <a:xfrm>
          <a:off x="1548678" y="1011828"/>
          <a:ext cx="0" cy="620153"/>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916448F-10B4-4CF7-B5E3-C715B78A0063}">
      <dsp:nvSpPr>
        <dsp:cNvPr id="0" name=""/>
        <dsp:cNvSpPr/>
      </dsp:nvSpPr>
      <dsp:spPr>
        <a:xfrm>
          <a:off x="1980290" y="1142387"/>
          <a:ext cx="2712990" cy="368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1244600">
            <a:lnSpc>
              <a:spcPct val="90000"/>
            </a:lnSpc>
            <a:spcBef>
              <a:spcPct val="0"/>
            </a:spcBef>
            <a:spcAft>
              <a:spcPct val="35000"/>
            </a:spcAft>
            <a:buNone/>
            <a:defRPr b="1"/>
          </a:pPr>
          <a:r>
            <a:rPr lang="en-US" sz="2800" kern="1200"/>
            <a:t>2019</a:t>
          </a:r>
        </a:p>
      </dsp:txBody>
      <dsp:txXfrm>
        <a:off x="1980290" y="1142387"/>
        <a:ext cx="2712990" cy="368827"/>
      </dsp:txXfrm>
    </dsp:sp>
    <dsp:sp modelId="{08809079-C910-49DE-A0BC-47000F0FAF55}">
      <dsp:nvSpPr>
        <dsp:cNvPr id="0" name=""/>
        <dsp:cNvSpPr/>
      </dsp:nvSpPr>
      <dsp:spPr>
        <a:xfrm>
          <a:off x="1524199" y="1607502"/>
          <a:ext cx="48959" cy="4895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9D95C-2488-43DE-B9A3-5DC000D9E42F}">
      <dsp:nvSpPr>
        <dsp:cNvPr id="0" name=""/>
        <dsp:cNvSpPr/>
      </dsp:nvSpPr>
      <dsp:spPr>
        <a:xfrm>
          <a:off x="1795314" y="2252135"/>
          <a:ext cx="3082943" cy="713023"/>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l" defTabSz="889000">
            <a:lnSpc>
              <a:spcPct val="90000"/>
            </a:lnSpc>
            <a:spcBef>
              <a:spcPct val="0"/>
            </a:spcBef>
            <a:spcAft>
              <a:spcPct val="35000"/>
            </a:spcAft>
            <a:buNone/>
          </a:pPr>
          <a:r>
            <a:rPr lang="en-US" sz="2000" kern="1200"/>
            <a:t>GPT-2 (1.5 billion)</a:t>
          </a:r>
        </a:p>
      </dsp:txBody>
      <dsp:txXfrm>
        <a:off x="1830121" y="2286942"/>
        <a:ext cx="3013329" cy="643409"/>
      </dsp:txXfrm>
    </dsp:sp>
    <dsp:sp modelId="{541E9C82-087E-4C84-BABA-AC04EC4D1A9F}">
      <dsp:nvSpPr>
        <dsp:cNvPr id="0" name=""/>
        <dsp:cNvSpPr/>
      </dsp:nvSpPr>
      <dsp:spPr>
        <a:xfrm>
          <a:off x="3336786" y="1631981"/>
          <a:ext cx="0" cy="620153"/>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5AA3CF1-44B9-4B12-9643-4C98F904ED7C}">
      <dsp:nvSpPr>
        <dsp:cNvPr id="0" name=""/>
        <dsp:cNvSpPr/>
      </dsp:nvSpPr>
      <dsp:spPr>
        <a:xfrm>
          <a:off x="3768398" y="1752748"/>
          <a:ext cx="2712990" cy="368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1244600">
            <a:lnSpc>
              <a:spcPct val="90000"/>
            </a:lnSpc>
            <a:spcBef>
              <a:spcPct val="0"/>
            </a:spcBef>
            <a:spcAft>
              <a:spcPct val="35000"/>
            </a:spcAft>
            <a:buNone/>
            <a:defRPr b="1"/>
          </a:pPr>
          <a:r>
            <a:rPr lang="en-US" sz="2800" kern="1200"/>
            <a:t>2020</a:t>
          </a:r>
        </a:p>
      </dsp:txBody>
      <dsp:txXfrm>
        <a:off x="3768398" y="1752748"/>
        <a:ext cx="2712990" cy="368827"/>
      </dsp:txXfrm>
    </dsp:sp>
    <dsp:sp modelId="{70A35BB4-2877-47BA-9807-0E8AB5EF8182}">
      <dsp:nvSpPr>
        <dsp:cNvPr id="0" name=""/>
        <dsp:cNvSpPr/>
      </dsp:nvSpPr>
      <dsp:spPr>
        <a:xfrm>
          <a:off x="3312306" y="1607502"/>
          <a:ext cx="48959" cy="48959"/>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7B85DF-AF3F-447B-BD16-95B987E3EA40}">
      <dsp:nvSpPr>
        <dsp:cNvPr id="0" name=""/>
        <dsp:cNvSpPr/>
      </dsp:nvSpPr>
      <dsp:spPr>
        <a:xfrm>
          <a:off x="3583421" y="298805"/>
          <a:ext cx="3082943" cy="713023"/>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l" defTabSz="889000">
            <a:lnSpc>
              <a:spcPct val="90000"/>
            </a:lnSpc>
            <a:spcBef>
              <a:spcPct val="0"/>
            </a:spcBef>
            <a:spcAft>
              <a:spcPct val="35000"/>
            </a:spcAft>
            <a:buNone/>
          </a:pPr>
          <a:r>
            <a:rPr lang="en-US" sz="2000" kern="1200"/>
            <a:t>GPT-3 (175 billion)</a:t>
          </a:r>
        </a:p>
      </dsp:txBody>
      <dsp:txXfrm>
        <a:off x="3618228" y="333612"/>
        <a:ext cx="3013329" cy="643409"/>
      </dsp:txXfrm>
    </dsp:sp>
    <dsp:sp modelId="{FB31EDB5-9C6F-465F-BA70-1FEAA12D7D63}">
      <dsp:nvSpPr>
        <dsp:cNvPr id="0" name=""/>
        <dsp:cNvSpPr/>
      </dsp:nvSpPr>
      <dsp:spPr>
        <a:xfrm>
          <a:off x="5124893" y="1011828"/>
          <a:ext cx="0" cy="620153"/>
        </a:xfrm>
        <a:prstGeom prst="line">
          <a:avLst/>
        </a:prstGeom>
        <a:noFill/>
        <a:ln w="63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BBBE7D3-94F8-4858-9981-90117EEE12E2}">
      <dsp:nvSpPr>
        <dsp:cNvPr id="0" name=""/>
        <dsp:cNvSpPr/>
      </dsp:nvSpPr>
      <dsp:spPr>
        <a:xfrm>
          <a:off x="5556505" y="1142387"/>
          <a:ext cx="2712990" cy="368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1244600">
            <a:lnSpc>
              <a:spcPct val="90000"/>
            </a:lnSpc>
            <a:spcBef>
              <a:spcPct val="0"/>
            </a:spcBef>
            <a:spcAft>
              <a:spcPct val="35000"/>
            </a:spcAft>
            <a:buNone/>
            <a:defRPr b="1"/>
          </a:pPr>
          <a:r>
            <a:rPr lang="en-US" sz="2800" kern="1200"/>
            <a:t>2022</a:t>
          </a:r>
        </a:p>
      </dsp:txBody>
      <dsp:txXfrm>
        <a:off x="5556505" y="1142387"/>
        <a:ext cx="2712990" cy="368827"/>
      </dsp:txXfrm>
    </dsp:sp>
    <dsp:sp modelId="{F30EE34E-6617-41C5-ACD3-9FD410F7119C}">
      <dsp:nvSpPr>
        <dsp:cNvPr id="0" name=""/>
        <dsp:cNvSpPr/>
      </dsp:nvSpPr>
      <dsp:spPr>
        <a:xfrm>
          <a:off x="5100413" y="1607502"/>
          <a:ext cx="48959" cy="48959"/>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B483A2-47C8-4DF7-A933-3021C9F3E748}">
      <dsp:nvSpPr>
        <dsp:cNvPr id="0" name=""/>
        <dsp:cNvSpPr/>
      </dsp:nvSpPr>
      <dsp:spPr>
        <a:xfrm>
          <a:off x="5371528" y="2252135"/>
          <a:ext cx="3082943" cy="713023"/>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l" defTabSz="889000">
            <a:lnSpc>
              <a:spcPct val="90000"/>
            </a:lnSpc>
            <a:spcBef>
              <a:spcPct val="0"/>
            </a:spcBef>
            <a:spcAft>
              <a:spcPct val="35000"/>
            </a:spcAft>
            <a:buNone/>
          </a:pPr>
          <a:r>
            <a:rPr lang="en-US" sz="2000" kern="1200" dirty="0"/>
            <a:t>GPT-3.5 (</a:t>
          </a:r>
          <a:r>
            <a:rPr lang="en-US" sz="2000" kern="1200" dirty="0" err="1"/>
            <a:t>ChatGPT</a:t>
          </a:r>
          <a:r>
            <a:rPr lang="en-US" sz="2000" kern="1200" dirty="0"/>
            <a:t>)</a:t>
          </a:r>
        </a:p>
      </dsp:txBody>
      <dsp:txXfrm>
        <a:off x="5406335" y="2286942"/>
        <a:ext cx="3013329" cy="643409"/>
      </dsp:txXfrm>
    </dsp:sp>
    <dsp:sp modelId="{9214BBA1-40A0-49AB-B657-A6A224E502A4}">
      <dsp:nvSpPr>
        <dsp:cNvPr id="0" name=""/>
        <dsp:cNvSpPr/>
      </dsp:nvSpPr>
      <dsp:spPr>
        <a:xfrm>
          <a:off x="6913000" y="1631981"/>
          <a:ext cx="0" cy="620153"/>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05D4FEC-53E4-453F-807A-4B97FE5EE484}">
      <dsp:nvSpPr>
        <dsp:cNvPr id="0" name=""/>
        <dsp:cNvSpPr/>
      </dsp:nvSpPr>
      <dsp:spPr>
        <a:xfrm>
          <a:off x="7344612" y="1752748"/>
          <a:ext cx="2712990" cy="368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1244600">
            <a:lnSpc>
              <a:spcPct val="90000"/>
            </a:lnSpc>
            <a:spcBef>
              <a:spcPct val="0"/>
            </a:spcBef>
            <a:spcAft>
              <a:spcPct val="35000"/>
            </a:spcAft>
            <a:buNone/>
            <a:defRPr b="1"/>
          </a:pPr>
          <a:r>
            <a:rPr lang="en-US" sz="2800" kern="1200"/>
            <a:t>2023</a:t>
          </a:r>
        </a:p>
      </dsp:txBody>
      <dsp:txXfrm>
        <a:off x="7344612" y="1752748"/>
        <a:ext cx="2712990" cy="368827"/>
      </dsp:txXfrm>
    </dsp:sp>
    <dsp:sp modelId="{10EF3412-5984-42C7-B430-B0E6326E7370}">
      <dsp:nvSpPr>
        <dsp:cNvPr id="0" name=""/>
        <dsp:cNvSpPr/>
      </dsp:nvSpPr>
      <dsp:spPr>
        <a:xfrm>
          <a:off x="6888521" y="1607502"/>
          <a:ext cx="48959" cy="48959"/>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55171B-DF39-460B-A7AA-23AACD6C9F23}">
      <dsp:nvSpPr>
        <dsp:cNvPr id="0" name=""/>
        <dsp:cNvSpPr/>
      </dsp:nvSpPr>
      <dsp:spPr>
        <a:xfrm>
          <a:off x="7159636" y="298805"/>
          <a:ext cx="3082943" cy="713023"/>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l" defTabSz="889000">
            <a:lnSpc>
              <a:spcPct val="90000"/>
            </a:lnSpc>
            <a:spcBef>
              <a:spcPct val="0"/>
            </a:spcBef>
            <a:spcAft>
              <a:spcPct val="35000"/>
            </a:spcAft>
            <a:buNone/>
          </a:pPr>
          <a:r>
            <a:rPr lang="en-US" sz="2000" kern="1200" dirty="0"/>
            <a:t>GPT-4 (Unknown)</a:t>
          </a:r>
        </a:p>
      </dsp:txBody>
      <dsp:txXfrm>
        <a:off x="7194443" y="333612"/>
        <a:ext cx="3013329" cy="643409"/>
      </dsp:txXfrm>
    </dsp:sp>
    <dsp:sp modelId="{8B881B44-1E90-4A4E-BFC4-4712B3A19974}">
      <dsp:nvSpPr>
        <dsp:cNvPr id="0" name=""/>
        <dsp:cNvSpPr/>
      </dsp:nvSpPr>
      <dsp:spPr>
        <a:xfrm>
          <a:off x="8701108" y="1011828"/>
          <a:ext cx="0" cy="620153"/>
        </a:xfrm>
        <a:prstGeom prst="line">
          <a:avLst/>
        </a:prstGeom>
        <a:noFill/>
        <a:ln w="635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731E20-60B3-411A-BA3B-60A810275A7E}">
      <dsp:nvSpPr>
        <dsp:cNvPr id="0" name=""/>
        <dsp:cNvSpPr/>
      </dsp:nvSpPr>
      <dsp:spPr>
        <a:xfrm>
          <a:off x="8676628" y="1607502"/>
          <a:ext cx="48959" cy="48959"/>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595E0-1112-42B5-BD95-BD429669DB52}">
      <dsp:nvSpPr>
        <dsp:cNvPr id="0" name=""/>
        <dsp:cNvSpPr/>
      </dsp:nvSpPr>
      <dsp:spPr>
        <a:xfrm>
          <a:off x="0" y="507"/>
          <a:ext cx="5905254" cy="11875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53EC15-0FEE-4088-8882-F2C01B87E37D}">
      <dsp:nvSpPr>
        <dsp:cNvPr id="0" name=""/>
        <dsp:cNvSpPr/>
      </dsp:nvSpPr>
      <dsp:spPr>
        <a:xfrm>
          <a:off x="359224" y="267699"/>
          <a:ext cx="653134" cy="6531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434DE3-9CE7-4C09-B1E7-BBE788F3603F}">
      <dsp:nvSpPr>
        <dsp:cNvPr id="0" name=""/>
        <dsp:cNvSpPr/>
      </dsp:nvSpPr>
      <dsp:spPr>
        <a:xfrm>
          <a:off x="1371583" y="507"/>
          <a:ext cx="4533670" cy="1187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679" tIns="125679" rIns="125679" bIns="125679" numCol="1" spcCol="1270" anchor="ctr" anchorCtr="0">
          <a:noAutofit/>
        </a:bodyPr>
        <a:lstStyle/>
        <a:p>
          <a:pPr marL="0" lvl="0" indent="0" algn="l" defTabSz="800100">
            <a:lnSpc>
              <a:spcPct val="100000"/>
            </a:lnSpc>
            <a:spcBef>
              <a:spcPct val="0"/>
            </a:spcBef>
            <a:spcAft>
              <a:spcPct val="35000"/>
            </a:spcAft>
            <a:buNone/>
          </a:pPr>
          <a:r>
            <a:rPr lang="en-US" sz="1800" b="0" i="0" kern="1200" dirty="0">
              <a:solidFill>
                <a:schemeClr val="tx1"/>
              </a:solidFill>
            </a:rPr>
            <a:t>Higher </a:t>
          </a:r>
          <a:r>
            <a:rPr lang="en-US" sz="1800" b="1" i="0" kern="1200" dirty="0">
              <a:solidFill>
                <a:srgbClr val="FF0000"/>
              </a:solidFill>
            </a:rPr>
            <a:t>BLEU</a:t>
          </a:r>
          <a:r>
            <a:rPr lang="en-US" sz="1800" b="0" i="0" kern="1200" dirty="0">
              <a:solidFill>
                <a:schemeClr val="tx1"/>
              </a:solidFill>
            </a:rPr>
            <a:t> scores</a:t>
          </a:r>
          <a:endParaRPr lang="en-US" sz="1800" b="0" kern="1200" dirty="0">
            <a:solidFill>
              <a:schemeClr val="tx1"/>
            </a:solidFill>
          </a:endParaRPr>
        </a:p>
      </dsp:txBody>
      <dsp:txXfrm>
        <a:off x="1371583" y="507"/>
        <a:ext cx="4533670" cy="1187518"/>
      </dsp:txXfrm>
    </dsp:sp>
    <dsp:sp modelId="{35299C6B-5B8B-4050-96C2-E4D5D27EEA56}">
      <dsp:nvSpPr>
        <dsp:cNvPr id="0" name=""/>
        <dsp:cNvSpPr/>
      </dsp:nvSpPr>
      <dsp:spPr>
        <a:xfrm>
          <a:off x="0" y="1484904"/>
          <a:ext cx="5905254" cy="11875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52BACD-9294-4B9C-ADD4-D99B4736AAAC}">
      <dsp:nvSpPr>
        <dsp:cNvPr id="0" name=""/>
        <dsp:cNvSpPr/>
      </dsp:nvSpPr>
      <dsp:spPr>
        <a:xfrm>
          <a:off x="359224" y="1752096"/>
          <a:ext cx="653134" cy="6531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A0A8F3-8DB4-45AC-859F-A25D8BB3132D}">
      <dsp:nvSpPr>
        <dsp:cNvPr id="0" name=""/>
        <dsp:cNvSpPr/>
      </dsp:nvSpPr>
      <dsp:spPr>
        <a:xfrm>
          <a:off x="1371583" y="1484904"/>
          <a:ext cx="4533670" cy="1187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679" tIns="125679" rIns="125679" bIns="125679" numCol="1" spcCol="1270" anchor="ctr" anchorCtr="0">
          <a:noAutofit/>
        </a:bodyPr>
        <a:lstStyle/>
        <a:p>
          <a:pPr marL="0" lvl="0" indent="0" algn="l" defTabSz="800100">
            <a:lnSpc>
              <a:spcPct val="100000"/>
            </a:lnSpc>
            <a:spcBef>
              <a:spcPct val="0"/>
            </a:spcBef>
            <a:spcAft>
              <a:spcPct val="35000"/>
            </a:spcAft>
            <a:buNone/>
          </a:pPr>
          <a:r>
            <a:rPr lang="en-US" sz="1800" b="1" i="0" kern="1200" dirty="0">
              <a:solidFill>
                <a:srgbClr val="FF0000"/>
              </a:solidFill>
            </a:rPr>
            <a:t>Enhanced contextual awareness</a:t>
          </a:r>
          <a:r>
            <a:rPr lang="en-US" sz="1800" b="0" i="0" kern="1200" dirty="0"/>
            <a:t>: dynamic word representations</a:t>
          </a:r>
          <a:endParaRPr lang="en-US" sz="1800" kern="1200" dirty="0"/>
        </a:p>
      </dsp:txBody>
      <dsp:txXfrm>
        <a:off x="1371583" y="1484904"/>
        <a:ext cx="4533670" cy="1187518"/>
      </dsp:txXfrm>
    </dsp:sp>
    <dsp:sp modelId="{307D6FDC-FFB7-4B31-8B12-8C30F06A1D8B}">
      <dsp:nvSpPr>
        <dsp:cNvPr id="0" name=""/>
        <dsp:cNvSpPr/>
      </dsp:nvSpPr>
      <dsp:spPr>
        <a:xfrm>
          <a:off x="0" y="2969302"/>
          <a:ext cx="5905254" cy="11875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E8DAD3-9EAB-4685-8D5B-3492BAA9CB8C}">
      <dsp:nvSpPr>
        <dsp:cNvPr id="0" name=""/>
        <dsp:cNvSpPr/>
      </dsp:nvSpPr>
      <dsp:spPr>
        <a:xfrm>
          <a:off x="359224" y="3236494"/>
          <a:ext cx="653134" cy="6531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11ACB4-D305-47AD-82E2-9E8A2278296D}">
      <dsp:nvSpPr>
        <dsp:cNvPr id="0" name=""/>
        <dsp:cNvSpPr/>
      </dsp:nvSpPr>
      <dsp:spPr>
        <a:xfrm>
          <a:off x="1371583" y="2969302"/>
          <a:ext cx="4533670" cy="1187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679" tIns="125679" rIns="125679" bIns="125679" numCol="1" spcCol="1270" anchor="ctr" anchorCtr="0">
          <a:noAutofit/>
        </a:bodyPr>
        <a:lstStyle/>
        <a:p>
          <a:pPr marL="0" lvl="0" indent="0" algn="l" defTabSz="800100">
            <a:lnSpc>
              <a:spcPct val="100000"/>
            </a:lnSpc>
            <a:spcBef>
              <a:spcPct val="0"/>
            </a:spcBef>
            <a:spcAft>
              <a:spcPct val="35000"/>
            </a:spcAft>
            <a:buNone/>
          </a:pPr>
          <a:r>
            <a:rPr lang="en-US" sz="1800" b="1" i="0" kern="1200" dirty="0">
              <a:solidFill>
                <a:srgbClr val="FF0000"/>
              </a:solidFill>
            </a:rPr>
            <a:t>Integrated support</a:t>
          </a:r>
          <a:r>
            <a:rPr lang="en-US" sz="1800" b="0" i="0" kern="1200" dirty="0"/>
            <a:t>: ST explanation, TT suggestions, quality assessment, and interactive editing (see Siu 2023a)</a:t>
          </a:r>
          <a:endParaRPr lang="en-US" sz="1800" kern="1200" dirty="0"/>
        </a:p>
      </dsp:txBody>
      <dsp:txXfrm>
        <a:off x="1371583" y="2969302"/>
        <a:ext cx="4533670" cy="118751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B16B3-7FE0-3449-A410-29004085F1A3}" type="datetimeFigureOut">
              <a:rPr lang="en-US" smtClean="0"/>
              <a:t>6/17/23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D4640B-4E31-5646-A2D4-7370FFC7C017}" type="slidenum">
              <a:rPr lang="en-US" smtClean="0"/>
              <a:t>‹#›</a:t>
            </a:fld>
            <a:endParaRPr lang="en-US"/>
          </a:p>
        </p:txBody>
      </p:sp>
    </p:spTree>
    <p:extLst>
      <p:ext uri="{BB962C8B-B14F-4D97-AF65-F5344CB8AC3E}">
        <p14:creationId xmlns:p14="http://schemas.microsoft.com/office/powerpoint/2010/main" val="1541568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4640B-4E31-5646-A2D4-7370FFC7C017}" type="slidenum">
              <a:rPr lang="en-US" smtClean="0"/>
              <a:t>38</a:t>
            </a:fld>
            <a:endParaRPr lang="en-US"/>
          </a:p>
        </p:txBody>
      </p:sp>
    </p:spTree>
    <p:extLst>
      <p:ext uri="{BB962C8B-B14F-4D97-AF65-F5344CB8AC3E}">
        <p14:creationId xmlns:p14="http://schemas.microsoft.com/office/powerpoint/2010/main" val="1650717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4640B-4E31-5646-A2D4-7370FFC7C017}" type="slidenum">
              <a:rPr lang="en-US" smtClean="0"/>
              <a:t>39</a:t>
            </a:fld>
            <a:endParaRPr lang="en-US"/>
          </a:p>
        </p:txBody>
      </p:sp>
    </p:spTree>
    <p:extLst>
      <p:ext uri="{BB962C8B-B14F-4D97-AF65-F5344CB8AC3E}">
        <p14:creationId xmlns:p14="http://schemas.microsoft.com/office/powerpoint/2010/main" val="2833705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24A1C6F0-95B4-1D42-8B68-CDB4ABEDB4AA}" type="datetime1">
              <a:rPr lang="en-HK" smtClean="0"/>
              <a:t>18/6/2023</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115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3AC79D8F-BDDA-1A4A-AE0E-71E0076FBD4B}" type="datetime1">
              <a:rPr lang="en-HK" smtClean="0"/>
              <a:t>18/6/2023</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621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4E203406-99A8-924E-9A58-9B11EFD04482}" type="datetime1">
              <a:rPr lang="en-HK" smtClean="0"/>
              <a:t>18/6/2023</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r>
              <a:rPr lang="en-US"/>
              <a:t>Unleashing the Potential of Artificial Intelligence in Translation (Sai-cheong Siu, June 2023)</a:t>
            </a:r>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4787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84189C36-61D0-C047-8BC5-AB6C06CDAD21}" type="datetime1">
              <a:rPr lang="en-HK" smtClean="0"/>
              <a:t>18/6/2023</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856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90E01AE2-C42A-4748-AB17-39BD62FA2B44}" type="datetime1">
              <a:rPr lang="en-HK" smtClean="0"/>
              <a:t>18/6/2023</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667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74DAC1FD-0CE4-BD43-A0C3-88E6110325AF}" type="datetime1">
              <a:rPr lang="en-HK" smtClean="0"/>
              <a:t>18/6/2023</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211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25E34AA9-A1EC-7F4E-BE48-173810F2880C}" type="datetime1">
              <a:rPr lang="en-HK" smtClean="0"/>
              <a:t>18/6/2023</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876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2EEA0E90-6F8B-F841-8872-141A83075539}" type="datetime1">
              <a:rPr lang="en-HK" smtClean="0"/>
              <a:t>18/6/2023</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r>
              <a:rPr lang="en-US"/>
              <a:t>Unleashing the Potential of Artificial Intelligence in Translation (Sai-cheong Siu, June 2023)</a:t>
            </a:r>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127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242B7628-A814-AA4D-B8D1-1E8F69A5A68E}" type="datetime1">
              <a:rPr lang="en-HK" smtClean="0"/>
              <a:t>18/6/2023</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219468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4894A80A-CE9F-9049-92B4-1B61552D8CF2}" type="datetime1">
              <a:rPr lang="en-HK" smtClean="0"/>
              <a:t>18/6/2023</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r>
              <a:rPr lang="en-US"/>
              <a:t>Unleashing the Potential of Artificial Intelligence in Translation (Sai-cheong Siu, June 2023)</a:t>
            </a:r>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528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82822F5E-CC66-964F-8696-FA95FBF40E82}" type="datetime1">
              <a:rPr lang="en-HK" smtClean="0"/>
              <a:t>18/6/2023</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r>
              <a:rPr lang="en-US"/>
              <a:t>Unleashing the Potential of Artificial Intelligence in Translation (Sai-cheong Siu, June 2023)</a:t>
            </a:r>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012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135D86CA-7542-BF48-B405-CB4B16C28359}" type="datetime1">
              <a:rPr lang="en-HK" smtClean="0"/>
              <a:t>18/6/2023</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r>
              <a:rPr lang="en-US"/>
              <a:t>Unleashing the Potential of Artificial Intelligence in Translation (Sai-cheong Siu, June 2023)</a:t>
            </a:r>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221352848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dt="0"/>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36.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Layout" Target="../diagrams/layout1.xml"/><Relationship Id="rId7" Type="http://schemas.openxmlformats.org/officeDocument/2006/relationships/image" Target="../media/image10.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3.jpeg"/><Relationship Id="rId4" Type="http://schemas.openxmlformats.org/officeDocument/2006/relationships/diagramQuickStyle" Target="../diagrams/quickStyle1.xml"/><Relationship Id="rId9" Type="http://schemas.openxmlformats.org/officeDocument/2006/relationships/image" Target="../media/image1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hyperlink" Target="https://www.info.gov.hk/gia/general/today.ht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www.researchgate.net/publication/371080146_ChatGPT_and_GPT-4_for_Professional_Translators_Exploring_the_Potential_of_Large_Language_Models_in_Translation"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2" name="Oval 11">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001CB0C-25DE-FFFF-5E79-A5F72FFAF5BD}"/>
              </a:ext>
            </a:extLst>
          </p:cNvPr>
          <p:cNvSpPr>
            <a:spLocks noGrp="1"/>
          </p:cNvSpPr>
          <p:nvPr>
            <p:ph type="ctrTitle"/>
          </p:nvPr>
        </p:nvSpPr>
        <p:spPr>
          <a:xfrm>
            <a:off x="4739751" y="768334"/>
            <a:ext cx="6479629" cy="2866405"/>
          </a:xfrm>
        </p:spPr>
        <p:txBody>
          <a:bodyPr>
            <a:normAutofit/>
          </a:bodyPr>
          <a:lstStyle/>
          <a:p>
            <a:pPr>
              <a:lnSpc>
                <a:spcPct val="90000"/>
              </a:lnSpc>
            </a:pPr>
            <a:r>
              <a:rPr lang="en-US" sz="3300" dirty="0"/>
              <a:t>Unleashing the Potential of Artificial Intelligence in Translation: </a:t>
            </a:r>
            <a:br>
              <a:rPr lang="en-US" sz="3300" dirty="0"/>
            </a:br>
            <a:r>
              <a:rPr lang="en-US" sz="3300" b="0" dirty="0"/>
              <a:t>From General Applications to Purpose-built Innovations</a:t>
            </a:r>
          </a:p>
        </p:txBody>
      </p:sp>
      <p:sp>
        <p:nvSpPr>
          <p:cNvPr id="3" name="Subtitle 2">
            <a:extLst>
              <a:ext uri="{FF2B5EF4-FFF2-40B4-BE49-F238E27FC236}">
                <a16:creationId xmlns:a16="http://schemas.microsoft.com/office/drawing/2014/main" id="{972C359F-47E4-E946-29AA-737B1094E24D}"/>
              </a:ext>
            </a:extLst>
          </p:cNvPr>
          <p:cNvSpPr>
            <a:spLocks noGrp="1"/>
          </p:cNvSpPr>
          <p:nvPr>
            <p:ph type="subTitle" idx="1"/>
          </p:nvPr>
        </p:nvSpPr>
        <p:spPr>
          <a:xfrm>
            <a:off x="4739751" y="3940633"/>
            <a:ext cx="6479629" cy="1817784"/>
          </a:xfrm>
        </p:spPr>
        <p:txBody>
          <a:bodyPr>
            <a:normAutofit fontScale="92500" lnSpcReduction="10000"/>
          </a:bodyPr>
          <a:lstStyle/>
          <a:p>
            <a:r>
              <a:rPr lang="en-US" dirty="0"/>
              <a:t>Sai-cheong SIU</a:t>
            </a:r>
          </a:p>
          <a:p>
            <a:r>
              <a:rPr lang="en-US" dirty="0"/>
              <a:t>Associate Professor</a:t>
            </a:r>
          </a:p>
          <a:p>
            <a:r>
              <a:rPr lang="en-US" dirty="0" err="1"/>
              <a:t>Programme</a:t>
            </a:r>
            <a:r>
              <a:rPr lang="en-US" dirty="0"/>
              <a:t> Director, Master of Arts in Translation (Computer (-Aided) Translation)</a:t>
            </a:r>
          </a:p>
          <a:p>
            <a:r>
              <a:rPr lang="en-US" dirty="0"/>
              <a:t>The Hang Seng University of Hong Kong</a:t>
            </a:r>
          </a:p>
        </p:txBody>
      </p:sp>
      <p:pic>
        <p:nvPicPr>
          <p:cNvPr id="4" name="Picture 3" descr="3D code background">
            <a:extLst>
              <a:ext uri="{FF2B5EF4-FFF2-40B4-BE49-F238E27FC236}">
                <a16:creationId xmlns:a16="http://schemas.microsoft.com/office/drawing/2014/main" id="{4ED5763D-F5BC-7C60-EDB4-B71DDF7A7437}"/>
              </a:ext>
            </a:extLst>
          </p:cNvPr>
          <p:cNvPicPr>
            <a:picLocks noChangeAspect="1"/>
          </p:cNvPicPr>
          <p:nvPr/>
        </p:nvPicPr>
        <p:blipFill>
          <a:blip r:embed="rId2"/>
          <a:srcRect l="31191" r="31191"/>
          <a:stretch/>
        </p:blipFill>
        <p:spPr>
          <a:xfrm>
            <a:off x="20" y="1"/>
            <a:ext cx="4173349" cy="6857999"/>
          </a:xfrm>
          <a:prstGeom prst="rect">
            <a:avLst/>
          </a:prstGeom>
        </p:spPr>
      </p:pic>
      <p:cxnSp>
        <p:nvCxnSpPr>
          <p:cNvPr id="20" name="Straight Connector 19">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39752" y="6087110"/>
            <a:ext cx="688374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142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57E2F-07CB-FEF4-3FD9-DFEFA7769B13}"/>
              </a:ext>
            </a:extLst>
          </p:cNvPr>
          <p:cNvSpPr>
            <a:spLocks noGrp="1"/>
          </p:cNvSpPr>
          <p:nvPr>
            <p:ph type="title"/>
          </p:nvPr>
        </p:nvSpPr>
        <p:spPr/>
        <p:txBody>
          <a:bodyPr>
            <a:normAutofit/>
          </a:bodyPr>
          <a:lstStyle/>
          <a:p>
            <a:r>
              <a:rPr lang="en-US" dirty="0"/>
              <a:t>Neural Machine Translation</a:t>
            </a:r>
          </a:p>
        </p:txBody>
      </p:sp>
      <p:sp>
        <p:nvSpPr>
          <p:cNvPr id="4" name="Rectangle 3">
            <a:extLst>
              <a:ext uri="{FF2B5EF4-FFF2-40B4-BE49-F238E27FC236}">
                <a16:creationId xmlns:a16="http://schemas.microsoft.com/office/drawing/2014/main" id="{4B1EA62E-19C4-12C9-C0AF-927CD1883F90}"/>
              </a:ext>
            </a:extLst>
          </p:cNvPr>
          <p:cNvSpPr/>
          <p:nvPr/>
        </p:nvSpPr>
        <p:spPr>
          <a:xfrm>
            <a:off x="569812" y="1924616"/>
            <a:ext cx="2472090" cy="9895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ea typeface="Microsoft JhengHei" panose="020B0604030504040204" pitchFamily="34" charset="-120"/>
              </a:rPr>
              <a:t>ST</a:t>
            </a:r>
          </a:p>
        </p:txBody>
      </p:sp>
      <p:sp>
        <p:nvSpPr>
          <p:cNvPr id="5" name="Rectangle 4">
            <a:extLst>
              <a:ext uri="{FF2B5EF4-FFF2-40B4-BE49-F238E27FC236}">
                <a16:creationId xmlns:a16="http://schemas.microsoft.com/office/drawing/2014/main" id="{91DA0C9C-55A8-39D3-E2BE-0742911D3CC5}"/>
              </a:ext>
            </a:extLst>
          </p:cNvPr>
          <p:cNvSpPr/>
          <p:nvPr/>
        </p:nvSpPr>
        <p:spPr>
          <a:xfrm>
            <a:off x="3970917" y="1924616"/>
            <a:ext cx="1290180" cy="9895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ea typeface="Microsoft JhengHei" panose="020B0604030504040204" pitchFamily="34" charset="-120"/>
              </a:rPr>
              <a:t>Encoder</a:t>
            </a:r>
          </a:p>
        </p:txBody>
      </p:sp>
      <p:sp>
        <p:nvSpPr>
          <p:cNvPr id="6" name="Rectangle 5">
            <a:extLst>
              <a:ext uri="{FF2B5EF4-FFF2-40B4-BE49-F238E27FC236}">
                <a16:creationId xmlns:a16="http://schemas.microsoft.com/office/drawing/2014/main" id="{7B1B07B4-2ED8-1B71-56B5-42742173C1F8}"/>
              </a:ext>
            </a:extLst>
          </p:cNvPr>
          <p:cNvSpPr/>
          <p:nvPr/>
        </p:nvSpPr>
        <p:spPr>
          <a:xfrm>
            <a:off x="6180193" y="1924616"/>
            <a:ext cx="1824623" cy="9895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ea typeface="Microsoft JhengHei" panose="020B0604030504040204" pitchFamily="34" charset="-120"/>
              </a:rPr>
              <a:t>Internal representation (ST)</a:t>
            </a:r>
          </a:p>
        </p:txBody>
      </p:sp>
      <p:sp>
        <p:nvSpPr>
          <p:cNvPr id="7" name="Rectangle 6">
            <a:extLst>
              <a:ext uri="{FF2B5EF4-FFF2-40B4-BE49-F238E27FC236}">
                <a16:creationId xmlns:a16="http://schemas.microsoft.com/office/drawing/2014/main" id="{9C1C9E5F-23EC-805B-1215-7D2DA1AB22F7}"/>
              </a:ext>
            </a:extLst>
          </p:cNvPr>
          <p:cNvSpPr/>
          <p:nvPr/>
        </p:nvSpPr>
        <p:spPr>
          <a:xfrm>
            <a:off x="3970917" y="3480246"/>
            <a:ext cx="1290180" cy="9895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ea typeface="Microsoft JhengHei" panose="020B0604030504040204" pitchFamily="34" charset="-120"/>
              </a:rPr>
              <a:t>Decoder</a:t>
            </a:r>
          </a:p>
        </p:txBody>
      </p:sp>
      <p:sp>
        <p:nvSpPr>
          <p:cNvPr id="8" name="Rectangle 7">
            <a:extLst>
              <a:ext uri="{FF2B5EF4-FFF2-40B4-BE49-F238E27FC236}">
                <a16:creationId xmlns:a16="http://schemas.microsoft.com/office/drawing/2014/main" id="{F39030A6-B6BC-4267-D145-14585E09FDE5}"/>
              </a:ext>
            </a:extLst>
          </p:cNvPr>
          <p:cNvSpPr/>
          <p:nvPr/>
        </p:nvSpPr>
        <p:spPr>
          <a:xfrm>
            <a:off x="6180193" y="3480246"/>
            <a:ext cx="1824623" cy="9895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ea typeface="Microsoft JhengHei" panose="020B0604030504040204" pitchFamily="34" charset="-120"/>
              </a:rPr>
              <a:t>Internal representation (TT)</a:t>
            </a:r>
          </a:p>
        </p:txBody>
      </p:sp>
      <p:sp>
        <p:nvSpPr>
          <p:cNvPr id="9" name="Rectangle 8">
            <a:extLst>
              <a:ext uri="{FF2B5EF4-FFF2-40B4-BE49-F238E27FC236}">
                <a16:creationId xmlns:a16="http://schemas.microsoft.com/office/drawing/2014/main" id="{06B88F91-F752-33F7-B6BD-9013B57FA325}"/>
              </a:ext>
            </a:extLst>
          </p:cNvPr>
          <p:cNvSpPr/>
          <p:nvPr/>
        </p:nvSpPr>
        <p:spPr>
          <a:xfrm>
            <a:off x="8847454" y="3480246"/>
            <a:ext cx="2167389" cy="9895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ea typeface="Microsoft JhengHei" panose="020B0604030504040204" pitchFamily="34" charset="-120"/>
              </a:rPr>
              <a:t>Next TT token</a:t>
            </a:r>
          </a:p>
        </p:txBody>
      </p:sp>
      <p:sp>
        <p:nvSpPr>
          <p:cNvPr id="10" name="Rectangle 9">
            <a:extLst>
              <a:ext uri="{FF2B5EF4-FFF2-40B4-BE49-F238E27FC236}">
                <a16:creationId xmlns:a16="http://schemas.microsoft.com/office/drawing/2014/main" id="{22C2E212-5C3C-41FE-F2BC-D98830751F86}"/>
              </a:ext>
            </a:extLst>
          </p:cNvPr>
          <p:cNvSpPr/>
          <p:nvPr/>
        </p:nvSpPr>
        <p:spPr>
          <a:xfrm>
            <a:off x="579730" y="3464632"/>
            <a:ext cx="2472090" cy="9895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ea typeface="Microsoft JhengHei" panose="020B0604030504040204" pitchFamily="34" charset="-120"/>
              </a:rPr>
              <a:t>TT so far</a:t>
            </a:r>
          </a:p>
        </p:txBody>
      </p:sp>
      <p:sp>
        <p:nvSpPr>
          <p:cNvPr id="11" name="Right Arrow 10">
            <a:extLst>
              <a:ext uri="{FF2B5EF4-FFF2-40B4-BE49-F238E27FC236}">
                <a16:creationId xmlns:a16="http://schemas.microsoft.com/office/drawing/2014/main" id="{B9945A9C-CFCD-6AEC-1C8B-2D9EBEB93101}"/>
              </a:ext>
            </a:extLst>
          </p:cNvPr>
          <p:cNvSpPr/>
          <p:nvPr/>
        </p:nvSpPr>
        <p:spPr>
          <a:xfrm>
            <a:off x="3279897" y="2197057"/>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ea typeface="Microsoft JhengHei" panose="020B0604030504040204" pitchFamily="34" charset="-120"/>
            </a:endParaRPr>
          </a:p>
        </p:txBody>
      </p:sp>
      <p:sp>
        <p:nvSpPr>
          <p:cNvPr id="12" name="Right Arrow 11">
            <a:extLst>
              <a:ext uri="{FF2B5EF4-FFF2-40B4-BE49-F238E27FC236}">
                <a16:creationId xmlns:a16="http://schemas.microsoft.com/office/drawing/2014/main" id="{8F82868F-5229-93B5-3769-D7CA8B2FFB14}"/>
              </a:ext>
            </a:extLst>
          </p:cNvPr>
          <p:cNvSpPr/>
          <p:nvPr/>
        </p:nvSpPr>
        <p:spPr>
          <a:xfrm>
            <a:off x="5470124" y="2197057"/>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ea typeface="Microsoft JhengHei" panose="020B0604030504040204" pitchFamily="34" charset="-120"/>
            </a:endParaRPr>
          </a:p>
        </p:txBody>
      </p:sp>
      <p:sp>
        <p:nvSpPr>
          <p:cNvPr id="13" name="Right Arrow 12">
            <a:extLst>
              <a:ext uri="{FF2B5EF4-FFF2-40B4-BE49-F238E27FC236}">
                <a16:creationId xmlns:a16="http://schemas.microsoft.com/office/drawing/2014/main" id="{F4BAB79C-B0E0-3BF3-7F8A-EE584849E837}"/>
              </a:ext>
            </a:extLst>
          </p:cNvPr>
          <p:cNvSpPr/>
          <p:nvPr/>
        </p:nvSpPr>
        <p:spPr>
          <a:xfrm>
            <a:off x="3254320" y="3757363"/>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ea typeface="Microsoft JhengHei" panose="020B0604030504040204" pitchFamily="34" charset="-120"/>
            </a:endParaRPr>
          </a:p>
        </p:txBody>
      </p:sp>
      <p:sp>
        <p:nvSpPr>
          <p:cNvPr id="14" name="Right Arrow 13">
            <a:extLst>
              <a:ext uri="{FF2B5EF4-FFF2-40B4-BE49-F238E27FC236}">
                <a16:creationId xmlns:a16="http://schemas.microsoft.com/office/drawing/2014/main" id="{0E8A70F3-D894-E6D5-B09B-97E1E268614C}"/>
              </a:ext>
            </a:extLst>
          </p:cNvPr>
          <p:cNvSpPr/>
          <p:nvPr/>
        </p:nvSpPr>
        <p:spPr>
          <a:xfrm>
            <a:off x="5476653" y="3740204"/>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ea typeface="Microsoft JhengHei" panose="020B0604030504040204" pitchFamily="34" charset="-120"/>
            </a:endParaRPr>
          </a:p>
        </p:txBody>
      </p:sp>
      <p:sp>
        <p:nvSpPr>
          <p:cNvPr id="15" name="Right Arrow 14">
            <a:extLst>
              <a:ext uri="{FF2B5EF4-FFF2-40B4-BE49-F238E27FC236}">
                <a16:creationId xmlns:a16="http://schemas.microsoft.com/office/drawing/2014/main" id="{B277749C-802E-C77D-8978-5A759A53ED37}"/>
              </a:ext>
            </a:extLst>
          </p:cNvPr>
          <p:cNvSpPr/>
          <p:nvPr/>
        </p:nvSpPr>
        <p:spPr>
          <a:xfrm rot="9670999">
            <a:off x="5288783" y="2927934"/>
            <a:ext cx="835710"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ea typeface="Microsoft JhengHei" panose="020B0604030504040204" pitchFamily="34" charset="-120"/>
            </a:endParaRPr>
          </a:p>
        </p:txBody>
      </p:sp>
      <p:sp>
        <p:nvSpPr>
          <p:cNvPr id="16" name="Right Arrow 15">
            <a:extLst>
              <a:ext uri="{FF2B5EF4-FFF2-40B4-BE49-F238E27FC236}">
                <a16:creationId xmlns:a16="http://schemas.microsoft.com/office/drawing/2014/main" id="{056E259E-B4CB-13D5-679E-48E6FDA84ABB}"/>
              </a:ext>
            </a:extLst>
          </p:cNvPr>
          <p:cNvSpPr/>
          <p:nvPr/>
        </p:nvSpPr>
        <p:spPr>
          <a:xfrm>
            <a:off x="8207315" y="3740204"/>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ea typeface="Microsoft JhengHei" panose="020B0604030504040204" pitchFamily="34" charset="-120"/>
            </a:endParaRPr>
          </a:p>
        </p:txBody>
      </p:sp>
      <p:sp>
        <p:nvSpPr>
          <p:cNvPr id="17" name="Rectangle 16">
            <a:extLst>
              <a:ext uri="{FF2B5EF4-FFF2-40B4-BE49-F238E27FC236}">
                <a16:creationId xmlns:a16="http://schemas.microsoft.com/office/drawing/2014/main" id="{75123EC6-8842-6B65-B9F9-F2C4F6A026DE}"/>
              </a:ext>
            </a:extLst>
          </p:cNvPr>
          <p:cNvSpPr/>
          <p:nvPr/>
        </p:nvSpPr>
        <p:spPr>
          <a:xfrm>
            <a:off x="8847454" y="5280847"/>
            <a:ext cx="2167389" cy="5010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ea typeface="Microsoft JhengHei" panose="020B0604030504040204" pitchFamily="34" charset="-120"/>
              </a:rPr>
              <a:t>TT</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B027DB4-F1CC-4D5E-1008-91D70BF7342F}"/>
                  </a:ext>
                </a:extLst>
              </p:cNvPr>
              <p:cNvSpPr txBox="1"/>
              <p:nvPr/>
            </p:nvSpPr>
            <p:spPr>
              <a:xfrm>
                <a:off x="8847454" y="5247049"/>
                <a:ext cx="3795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𝒚</m:t>
                      </m:r>
                    </m:oMath>
                  </m:oMathPara>
                </a14:m>
                <a:endParaRPr lang="en-US" dirty="0"/>
              </a:p>
            </p:txBody>
          </p:sp>
        </mc:Choice>
        <mc:Fallback xmlns="">
          <p:sp>
            <p:nvSpPr>
              <p:cNvPr id="18" name="TextBox 17">
                <a:extLst>
                  <a:ext uri="{FF2B5EF4-FFF2-40B4-BE49-F238E27FC236}">
                    <a16:creationId xmlns:a16="http://schemas.microsoft.com/office/drawing/2014/main" id="{3B027DB4-F1CC-4D5E-1008-91D70BF7342F}"/>
                  </a:ext>
                </a:extLst>
              </p:cNvPr>
              <p:cNvSpPr txBox="1">
                <a:spLocks noRot="1" noChangeAspect="1" noMove="1" noResize="1" noEditPoints="1" noAdjustHandles="1" noChangeArrowheads="1" noChangeShapeType="1" noTextEdit="1"/>
              </p:cNvSpPr>
              <p:nvPr/>
            </p:nvSpPr>
            <p:spPr>
              <a:xfrm>
                <a:off x="8847454" y="5247049"/>
                <a:ext cx="379530" cy="369332"/>
              </a:xfrm>
              <a:prstGeom prst="rect">
                <a:avLst/>
              </a:prstGeom>
              <a:blipFill>
                <a:blip r:embed="rId2"/>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7AA5165-A09F-9E88-FCCD-4E8435ED8279}"/>
                  </a:ext>
                </a:extLst>
              </p:cNvPr>
              <p:cNvSpPr txBox="1"/>
              <p:nvPr/>
            </p:nvSpPr>
            <p:spPr>
              <a:xfrm>
                <a:off x="565150" y="1924616"/>
                <a:ext cx="3877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𝒙</m:t>
                      </m:r>
                    </m:oMath>
                  </m:oMathPara>
                </a14:m>
                <a:endParaRPr lang="en-US" dirty="0"/>
              </a:p>
            </p:txBody>
          </p:sp>
        </mc:Choice>
        <mc:Fallback xmlns="">
          <p:sp>
            <p:nvSpPr>
              <p:cNvPr id="19" name="TextBox 18">
                <a:extLst>
                  <a:ext uri="{FF2B5EF4-FFF2-40B4-BE49-F238E27FC236}">
                    <a16:creationId xmlns:a16="http://schemas.microsoft.com/office/drawing/2014/main" id="{D7AA5165-A09F-9E88-FCCD-4E8435ED8279}"/>
                  </a:ext>
                </a:extLst>
              </p:cNvPr>
              <p:cNvSpPr txBox="1">
                <a:spLocks noRot="1" noChangeAspect="1" noMove="1" noResize="1" noEditPoints="1" noAdjustHandles="1" noChangeArrowheads="1" noChangeShapeType="1" noTextEdit="1"/>
              </p:cNvSpPr>
              <p:nvPr/>
            </p:nvSpPr>
            <p:spPr>
              <a:xfrm>
                <a:off x="565150" y="1924616"/>
                <a:ext cx="38775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9E64B97-CCA1-3FE0-C706-90ACC9AFAF2B}"/>
                  </a:ext>
                </a:extLst>
              </p:cNvPr>
              <p:cNvSpPr txBox="1"/>
              <p:nvPr/>
            </p:nvSpPr>
            <p:spPr>
              <a:xfrm>
                <a:off x="569812" y="3388031"/>
                <a:ext cx="60398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ea typeface="Cambria Math" panose="02040503050406030204" pitchFamily="18" charset="0"/>
                            </a:rPr>
                          </m:ctrlPr>
                        </m:sSubPr>
                        <m:e>
                          <m:r>
                            <a:rPr lang="en-US" sz="1800" b="1" i="1" smtClean="0">
                              <a:latin typeface="Cambria Math" panose="02040503050406030204" pitchFamily="18" charset="0"/>
                              <a:ea typeface="Cambria Math" panose="02040503050406030204" pitchFamily="18" charset="0"/>
                            </a:rPr>
                            <m:t>𝒚</m:t>
                          </m:r>
                        </m:e>
                        <m:sub>
                          <m:r>
                            <a:rPr lang="en-US" sz="1800" b="1" i="1" smtClean="0">
                              <a:latin typeface="Cambria Math" panose="02040503050406030204" pitchFamily="18" charset="0"/>
                              <a:ea typeface="Cambria Math" panose="02040503050406030204" pitchFamily="18" charset="0"/>
                            </a:rPr>
                            <m:t>&lt;</m:t>
                          </m:r>
                          <m:r>
                            <a:rPr lang="en-US" sz="1800" b="1" i="1" smtClean="0">
                              <a:latin typeface="Cambria Math" panose="02040503050406030204" pitchFamily="18" charset="0"/>
                              <a:ea typeface="Cambria Math" panose="02040503050406030204" pitchFamily="18" charset="0"/>
                            </a:rPr>
                            <m:t>𝒕</m:t>
                          </m:r>
                        </m:sub>
                      </m:sSub>
                    </m:oMath>
                  </m:oMathPara>
                </a14:m>
                <a:endParaRPr lang="en-US" dirty="0"/>
              </a:p>
            </p:txBody>
          </p:sp>
        </mc:Choice>
        <mc:Fallback xmlns="">
          <p:sp>
            <p:nvSpPr>
              <p:cNvPr id="20" name="TextBox 19">
                <a:extLst>
                  <a:ext uri="{FF2B5EF4-FFF2-40B4-BE49-F238E27FC236}">
                    <a16:creationId xmlns:a16="http://schemas.microsoft.com/office/drawing/2014/main" id="{19E64B97-CCA1-3FE0-C706-90ACC9AFAF2B}"/>
                  </a:ext>
                </a:extLst>
              </p:cNvPr>
              <p:cNvSpPr txBox="1">
                <a:spLocks noRot="1" noChangeAspect="1" noMove="1" noResize="1" noEditPoints="1" noAdjustHandles="1" noChangeArrowheads="1" noChangeShapeType="1" noTextEdit="1"/>
              </p:cNvSpPr>
              <p:nvPr/>
            </p:nvSpPr>
            <p:spPr>
              <a:xfrm>
                <a:off x="569812" y="3388031"/>
                <a:ext cx="603985" cy="369332"/>
              </a:xfrm>
              <a:prstGeom prst="rect">
                <a:avLst/>
              </a:prstGeom>
              <a:blipFill>
                <a:blip r:embed="rId4"/>
                <a:stretch>
                  <a:fillRect b="-8333"/>
                </a:stretch>
              </a:blipFill>
            </p:spPr>
            <p:txBody>
              <a:bodyPr/>
              <a:lstStyle/>
              <a:p>
                <a:r>
                  <a:rPr lang="en-US">
                    <a:noFill/>
                  </a:rPr>
                  <a:t> </a:t>
                </a:r>
              </a:p>
            </p:txBody>
          </p:sp>
        </mc:Fallback>
      </mc:AlternateContent>
      <p:sp>
        <p:nvSpPr>
          <p:cNvPr id="21" name="Right Arrow 20">
            <a:extLst>
              <a:ext uri="{FF2B5EF4-FFF2-40B4-BE49-F238E27FC236}">
                <a16:creationId xmlns:a16="http://schemas.microsoft.com/office/drawing/2014/main" id="{83DC6FF1-85FC-19F2-77E9-6EB8FB308201}"/>
              </a:ext>
            </a:extLst>
          </p:cNvPr>
          <p:cNvSpPr/>
          <p:nvPr/>
        </p:nvSpPr>
        <p:spPr>
          <a:xfrm rot="5400000">
            <a:off x="9783904" y="4609659"/>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ea typeface="Microsoft JhengHei" panose="020B0604030504040204" pitchFamily="34" charset="-12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FCA5903-BA50-3202-C92E-60064D24E32C}"/>
                  </a:ext>
                </a:extLst>
              </p:cNvPr>
              <p:cNvSpPr txBox="1"/>
              <p:nvPr/>
            </p:nvSpPr>
            <p:spPr>
              <a:xfrm>
                <a:off x="3901631" y="1903914"/>
                <a:ext cx="4133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22" name="TextBox 21">
                <a:extLst>
                  <a:ext uri="{FF2B5EF4-FFF2-40B4-BE49-F238E27FC236}">
                    <a16:creationId xmlns:a16="http://schemas.microsoft.com/office/drawing/2014/main" id="{4FCA5903-BA50-3202-C92E-60064D24E32C}"/>
                  </a:ext>
                </a:extLst>
              </p:cNvPr>
              <p:cNvSpPr txBox="1">
                <a:spLocks noRot="1" noChangeAspect="1" noMove="1" noResize="1" noEditPoints="1" noAdjustHandles="1" noChangeArrowheads="1" noChangeShapeType="1" noTextEdit="1"/>
              </p:cNvSpPr>
              <p:nvPr/>
            </p:nvSpPr>
            <p:spPr>
              <a:xfrm>
                <a:off x="3901631" y="1903914"/>
                <a:ext cx="41331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15601DC-DD93-9D54-E85A-19A07B5C4BD7}"/>
                  </a:ext>
                </a:extLst>
              </p:cNvPr>
              <p:cNvSpPr txBox="1"/>
              <p:nvPr/>
            </p:nvSpPr>
            <p:spPr>
              <a:xfrm>
                <a:off x="3970916" y="3444769"/>
                <a:ext cx="3894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𝜑</m:t>
                      </m:r>
                    </m:oMath>
                  </m:oMathPara>
                </a14:m>
                <a:endParaRPr lang="en-US" dirty="0"/>
              </a:p>
            </p:txBody>
          </p:sp>
        </mc:Choice>
        <mc:Fallback xmlns="">
          <p:sp>
            <p:nvSpPr>
              <p:cNvPr id="23" name="TextBox 22">
                <a:extLst>
                  <a:ext uri="{FF2B5EF4-FFF2-40B4-BE49-F238E27FC236}">
                    <a16:creationId xmlns:a16="http://schemas.microsoft.com/office/drawing/2014/main" id="{115601DC-DD93-9D54-E85A-19A07B5C4BD7}"/>
                  </a:ext>
                </a:extLst>
              </p:cNvPr>
              <p:cNvSpPr txBox="1">
                <a:spLocks noRot="1" noChangeAspect="1" noMove="1" noResize="1" noEditPoints="1" noAdjustHandles="1" noChangeArrowheads="1" noChangeShapeType="1" noTextEdit="1"/>
              </p:cNvSpPr>
              <p:nvPr/>
            </p:nvSpPr>
            <p:spPr>
              <a:xfrm>
                <a:off x="3970916" y="3444769"/>
                <a:ext cx="389447" cy="369332"/>
              </a:xfrm>
              <a:prstGeom prst="rect">
                <a:avLst/>
              </a:prstGeom>
              <a:blipFill>
                <a:blip r:embed="rId6"/>
                <a:stretch>
                  <a:fillRect b="-8197"/>
                </a:stretch>
              </a:blipFill>
            </p:spPr>
            <p:txBody>
              <a:bodyPr/>
              <a:lstStyle/>
              <a:p>
                <a:r>
                  <a:rPr lang="en-US">
                    <a:noFill/>
                  </a:rPr>
                  <a:t> </a:t>
                </a:r>
              </a:p>
            </p:txBody>
          </p:sp>
        </mc:Fallback>
      </mc:AlternateContent>
      <p:sp>
        <p:nvSpPr>
          <p:cNvPr id="24" name="Bent Up Arrow 23">
            <a:extLst>
              <a:ext uri="{FF2B5EF4-FFF2-40B4-BE49-F238E27FC236}">
                <a16:creationId xmlns:a16="http://schemas.microsoft.com/office/drawing/2014/main" id="{C8ECA3AF-35B7-ADCA-18F0-133E6259205D}"/>
              </a:ext>
            </a:extLst>
          </p:cNvPr>
          <p:cNvSpPr/>
          <p:nvPr/>
        </p:nvSpPr>
        <p:spPr>
          <a:xfrm flipH="1">
            <a:off x="1630047" y="4426545"/>
            <a:ext cx="8115301" cy="705740"/>
          </a:xfrm>
          <a:prstGeom prst="bentUpArrow">
            <a:avLst>
              <a:gd name="adj1" fmla="val 25000"/>
              <a:gd name="adj2" fmla="val 25000"/>
              <a:gd name="adj3"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69590F8-3600-6831-F0CA-1170A75298B1}"/>
                  </a:ext>
                </a:extLst>
              </p:cNvPr>
              <p:cNvSpPr txBox="1"/>
              <p:nvPr/>
            </p:nvSpPr>
            <p:spPr>
              <a:xfrm>
                <a:off x="8812896" y="3419639"/>
                <a:ext cx="50104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ea typeface="Cambria Math" panose="02040503050406030204" pitchFamily="18" charset="0"/>
                            </a:rPr>
                          </m:ctrlPr>
                        </m:sSubPr>
                        <m:e>
                          <m:r>
                            <a:rPr lang="en-US" sz="1800" b="1" i="1" smtClean="0">
                              <a:latin typeface="Cambria Math" panose="02040503050406030204" pitchFamily="18" charset="0"/>
                              <a:ea typeface="Cambria Math" panose="02040503050406030204" pitchFamily="18" charset="0"/>
                            </a:rPr>
                            <m:t>𝒚</m:t>
                          </m:r>
                        </m:e>
                        <m:sub>
                          <m:r>
                            <a:rPr lang="en-US" sz="1800" b="1" i="1" smtClean="0">
                              <a:latin typeface="Cambria Math" panose="02040503050406030204" pitchFamily="18" charset="0"/>
                              <a:ea typeface="Cambria Math" panose="02040503050406030204" pitchFamily="18" charset="0"/>
                            </a:rPr>
                            <m:t>𝒕</m:t>
                          </m:r>
                        </m:sub>
                      </m:sSub>
                    </m:oMath>
                  </m:oMathPara>
                </a14:m>
                <a:endParaRPr lang="en-US" dirty="0"/>
              </a:p>
            </p:txBody>
          </p:sp>
        </mc:Choice>
        <mc:Fallback xmlns="">
          <p:sp>
            <p:nvSpPr>
              <p:cNvPr id="25" name="TextBox 24">
                <a:extLst>
                  <a:ext uri="{FF2B5EF4-FFF2-40B4-BE49-F238E27FC236}">
                    <a16:creationId xmlns:a16="http://schemas.microsoft.com/office/drawing/2014/main" id="{C69590F8-3600-6831-F0CA-1170A75298B1}"/>
                  </a:ext>
                </a:extLst>
              </p:cNvPr>
              <p:cNvSpPr txBox="1">
                <a:spLocks noRot="1" noChangeAspect="1" noMove="1" noResize="1" noEditPoints="1" noAdjustHandles="1" noChangeArrowheads="1" noChangeShapeType="1" noTextEdit="1"/>
              </p:cNvSpPr>
              <p:nvPr/>
            </p:nvSpPr>
            <p:spPr>
              <a:xfrm>
                <a:off x="8812896" y="3419639"/>
                <a:ext cx="501041" cy="369332"/>
              </a:xfrm>
              <a:prstGeom prst="rect">
                <a:avLst/>
              </a:prstGeom>
              <a:blipFill>
                <a:blip r:embed="rId7"/>
                <a:stretch>
                  <a:fillRect b="-6557"/>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03EC0E55-5EEC-FCF0-AAA4-1AA058A2425D}"/>
              </a:ext>
            </a:extLst>
          </p:cNvPr>
          <p:cNvSpPr>
            <a:spLocks noGrp="1"/>
          </p:cNvSpPr>
          <p:nvPr>
            <p:ph type="ftr" sz="quarter" idx="11"/>
          </p:nvPr>
        </p:nvSpPr>
        <p:spPr/>
        <p:txBody>
          <a:bodyPr/>
          <a:lstStyle/>
          <a:p>
            <a:r>
              <a:rPr lang="en-US"/>
              <a:t>Unleashing the Potential of Artificial Intelligence in Translation (Sai-cheong Siu, June 2023)</a:t>
            </a:r>
          </a:p>
        </p:txBody>
      </p:sp>
    </p:spTree>
    <p:extLst>
      <p:ext uri="{BB962C8B-B14F-4D97-AF65-F5344CB8AC3E}">
        <p14:creationId xmlns:p14="http://schemas.microsoft.com/office/powerpoint/2010/main" val="364935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p:bldP spid="19" grpId="0"/>
      <p:bldP spid="20" grpId="0"/>
      <p:bldP spid="21" grpId="0" animBg="1"/>
      <p:bldP spid="22" grpId="0"/>
      <p:bldP spid="23" grpId="0"/>
      <p:bldP spid="24" grpId="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407D-CA01-F618-DD51-E1AE9BF4EAA3}"/>
              </a:ext>
            </a:extLst>
          </p:cNvPr>
          <p:cNvSpPr>
            <a:spLocks noGrp="1"/>
          </p:cNvSpPr>
          <p:nvPr>
            <p:ph type="title"/>
          </p:nvPr>
        </p:nvSpPr>
        <p:spPr/>
        <p:txBody>
          <a:bodyPr>
            <a:normAutofit fontScale="90000"/>
          </a:bodyPr>
          <a:lstStyle/>
          <a:p>
            <a:r>
              <a:rPr lang="en-US" dirty="0"/>
              <a:t>Decoder-based Large Language Models like </a:t>
            </a:r>
            <a:r>
              <a:rPr lang="en-US" dirty="0" err="1"/>
              <a:t>ChatGPT</a:t>
            </a:r>
            <a:endParaRPr lang="en-US" dirty="0"/>
          </a:p>
        </p:txBody>
      </p:sp>
      <p:sp>
        <p:nvSpPr>
          <p:cNvPr id="26" name="Rectangle 25">
            <a:extLst>
              <a:ext uri="{FF2B5EF4-FFF2-40B4-BE49-F238E27FC236}">
                <a16:creationId xmlns:a16="http://schemas.microsoft.com/office/drawing/2014/main" id="{FA589E60-75AC-285E-BD0D-7F0763559AA0}"/>
              </a:ext>
            </a:extLst>
          </p:cNvPr>
          <p:cNvSpPr/>
          <p:nvPr/>
        </p:nvSpPr>
        <p:spPr>
          <a:xfrm>
            <a:off x="4054883" y="2917585"/>
            <a:ext cx="1290180" cy="9895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ea typeface="Microsoft JhengHei" panose="020B0604030504040204" pitchFamily="34" charset="-120"/>
              </a:rPr>
              <a:t>Decoder</a:t>
            </a:r>
          </a:p>
        </p:txBody>
      </p:sp>
      <p:sp>
        <p:nvSpPr>
          <p:cNvPr id="27" name="Rectangle 26">
            <a:extLst>
              <a:ext uri="{FF2B5EF4-FFF2-40B4-BE49-F238E27FC236}">
                <a16:creationId xmlns:a16="http://schemas.microsoft.com/office/drawing/2014/main" id="{A4232937-9DB5-369A-BD83-92AF94A44979}"/>
              </a:ext>
            </a:extLst>
          </p:cNvPr>
          <p:cNvSpPr/>
          <p:nvPr/>
        </p:nvSpPr>
        <p:spPr>
          <a:xfrm>
            <a:off x="6264159" y="2917585"/>
            <a:ext cx="1824623" cy="9895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ea typeface="Microsoft JhengHei" panose="020B0604030504040204" pitchFamily="34" charset="-120"/>
              </a:rPr>
              <a:t>Internal representation (TT)</a:t>
            </a:r>
          </a:p>
        </p:txBody>
      </p:sp>
      <p:sp>
        <p:nvSpPr>
          <p:cNvPr id="28" name="Rectangle 27">
            <a:extLst>
              <a:ext uri="{FF2B5EF4-FFF2-40B4-BE49-F238E27FC236}">
                <a16:creationId xmlns:a16="http://schemas.microsoft.com/office/drawing/2014/main" id="{B55F0876-52F1-9861-DA4E-E5BBEA9D95B1}"/>
              </a:ext>
            </a:extLst>
          </p:cNvPr>
          <p:cNvSpPr/>
          <p:nvPr/>
        </p:nvSpPr>
        <p:spPr>
          <a:xfrm>
            <a:off x="8931420" y="2917585"/>
            <a:ext cx="2167389" cy="9895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ea typeface="Microsoft JhengHei" panose="020B0604030504040204" pitchFamily="34" charset="-120"/>
              </a:rPr>
              <a:t>Next token</a:t>
            </a:r>
          </a:p>
        </p:txBody>
      </p:sp>
      <p:sp>
        <p:nvSpPr>
          <p:cNvPr id="29" name="Rectangle 28">
            <a:extLst>
              <a:ext uri="{FF2B5EF4-FFF2-40B4-BE49-F238E27FC236}">
                <a16:creationId xmlns:a16="http://schemas.microsoft.com/office/drawing/2014/main" id="{95F72B3A-9C7A-7503-AD10-7151E86F6A01}"/>
              </a:ext>
            </a:extLst>
          </p:cNvPr>
          <p:cNvSpPr/>
          <p:nvPr/>
        </p:nvSpPr>
        <p:spPr>
          <a:xfrm>
            <a:off x="663696" y="2901971"/>
            <a:ext cx="2472090" cy="9895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a:ea typeface="Microsoft JhengHei" panose="020B0604030504040204" pitchFamily="34" charset="-120"/>
              </a:rPr>
              <a:t>Prompt + Input</a:t>
            </a:r>
            <a:endParaRPr lang="en-HK" altLang="zh-CN" sz="2400" dirty="0">
              <a:ea typeface="Microsoft JhengHei" panose="020B0604030504040204" pitchFamily="34" charset="-120"/>
            </a:endParaRPr>
          </a:p>
        </p:txBody>
      </p:sp>
      <p:sp>
        <p:nvSpPr>
          <p:cNvPr id="30" name="Right Arrow 29">
            <a:extLst>
              <a:ext uri="{FF2B5EF4-FFF2-40B4-BE49-F238E27FC236}">
                <a16:creationId xmlns:a16="http://schemas.microsoft.com/office/drawing/2014/main" id="{7F8A11E7-006F-1999-6ACB-53E4A22418F4}"/>
              </a:ext>
            </a:extLst>
          </p:cNvPr>
          <p:cNvSpPr/>
          <p:nvPr/>
        </p:nvSpPr>
        <p:spPr>
          <a:xfrm>
            <a:off x="3338286" y="3194702"/>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ea typeface="Microsoft JhengHei" panose="020B0604030504040204" pitchFamily="34" charset="-120"/>
            </a:endParaRPr>
          </a:p>
        </p:txBody>
      </p:sp>
      <p:sp>
        <p:nvSpPr>
          <p:cNvPr id="31" name="Right Arrow 30">
            <a:extLst>
              <a:ext uri="{FF2B5EF4-FFF2-40B4-BE49-F238E27FC236}">
                <a16:creationId xmlns:a16="http://schemas.microsoft.com/office/drawing/2014/main" id="{51D37D03-028C-07B3-18F8-793DFBEABBDB}"/>
              </a:ext>
            </a:extLst>
          </p:cNvPr>
          <p:cNvSpPr/>
          <p:nvPr/>
        </p:nvSpPr>
        <p:spPr>
          <a:xfrm>
            <a:off x="5560619" y="3177543"/>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ea typeface="Microsoft JhengHei" panose="020B0604030504040204" pitchFamily="34" charset="-120"/>
            </a:endParaRPr>
          </a:p>
        </p:txBody>
      </p:sp>
      <p:sp>
        <p:nvSpPr>
          <p:cNvPr id="32" name="Right Arrow 31">
            <a:extLst>
              <a:ext uri="{FF2B5EF4-FFF2-40B4-BE49-F238E27FC236}">
                <a16:creationId xmlns:a16="http://schemas.microsoft.com/office/drawing/2014/main" id="{8BE28524-34F9-9755-F67C-7EA6C47480A7}"/>
              </a:ext>
            </a:extLst>
          </p:cNvPr>
          <p:cNvSpPr/>
          <p:nvPr/>
        </p:nvSpPr>
        <p:spPr>
          <a:xfrm>
            <a:off x="8291281" y="3177543"/>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ea typeface="Microsoft JhengHei" panose="020B0604030504040204" pitchFamily="34" charset="-120"/>
            </a:endParaRPr>
          </a:p>
        </p:txBody>
      </p:sp>
      <p:sp>
        <p:nvSpPr>
          <p:cNvPr id="33" name="Rectangle 32">
            <a:extLst>
              <a:ext uri="{FF2B5EF4-FFF2-40B4-BE49-F238E27FC236}">
                <a16:creationId xmlns:a16="http://schemas.microsoft.com/office/drawing/2014/main" id="{4963D544-CD33-AA42-D9FF-08DAF222935B}"/>
              </a:ext>
            </a:extLst>
          </p:cNvPr>
          <p:cNvSpPr/>
          <p:nvPr/>
        </p:nvSpPr>
        <p:spPr>
          <a:xfrm>
            <a:off x="8931420" y="4718186"/>
            <a:ext cx="2167389" cy="5010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ea typeface="Microsoft JhengHei" panose="020B0604030504040204" pitchFamily="34" charset="-120"/>
              </a:rPr>
              <a:t>Output</a:t>
            </a:r>
          </a:p>
        </p:txBody>
      </p:sp>
      <p:sp>
        <p:nvSpPr>
          <p:cNvPr id="34" name="Right Arrow 33">
            <a:extLst>
              <a:ext uri="{FF2B5EF4-FFF2-40B4-BE49-F238E27FC236}">
                <a16:creationId xmlns:a16="http://schemas.microsoft.com/office/drawing/2014/main" id="{AE7C0AC2-63E3-66AE-3EC0-FF4E04711AFA}"/>
              </a:ext>
            </a:extLst>
          </p:cNvPr>
          <p:cNvSpPr/>
          <p:nvPr/>
        </p:nvSpPr>
        <p:spPr>
          <a:xfrm rot="5400000">
            <a:off x="9867870" y="4046998"/>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ea typeface="Microsoft JhengHei" panose="020B0604030504040204" pitchFamily="34" charset="-120"/>
            </a:endParaRPr>
          </a:p>
        </p:txBody>
      </p:sp>
      <p:sp>
        <p:nvSpPr>
          <p:cNvPr id="35" name="Bent Up Arrow 34">
            <a:extLst>
              <a:ext uri="{FF2B5EF4-FFF2-40B4-BE49-F238E27FC236}">
                <a16:creationId xmlns:a16="http://schemas.microsoft.com/office/drawing/2014/main" id="{4B5A911D-F9E7-08D9-BF01-D4D8223DA5D1}"/>
              </a:ext>
            </a:extLst>
          </p:cNvPr>
          <p:cNvSpPr/>
          <p:nvPr/>
        </p:nvSpPr>
        <p:spPr>
          <a:xfrm flipH="1">
            <a:off x="1714013" y="3863884"/>
            <a:ext cx="8115301" cy="705740"/>
          </a:xfrm>
          <a:prstGeom prst="bentUpArrow">
            <a:avLst>
              <a:gd name="adj1" fmla="val 25000"/>
              <a:gd name="adj2" fmla="val 25000"/>
              <a:gd name="adj3"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3F75478A-C1D8-48AF-08AB-D3A5E4108A59}"/>
              </a:ext>
            </a:extLst>
          </p:cNvPr>
          <p:cNvSpPr>
            <a:spLocks noGrp="1"/>
          </p:cNvSpPr>
          <p:nvPr>
            <p:ph type="ftr" sz="quarter" idx="11"/>
          </p:nvPr>
        </p:nvSpPr>
        <p:spPr/>
        <p:txBody>
          <a:bodyPr/>
          <a:lstStyle/>
          <a:p>
            <a:r>
              <a:rPr lang="en-US"/>
              <a:t>Unleashing the Potential of Artificial Intelligence in Translation (Sai-cheong Siu, June 2023)</a:t>
            </a:r>
          </a:p>
        </p:txBody>
      </p:sp>
    </p:spTree>
    <p:extLst>
      <p:ext uri="{BB962C8B-B14F-4D97-AF65-F5344CB8AC3E}">
        <p14:creationId xmlns:p14="http://schemas.microsoft.com/office/powerpoint/2010/main" val="253425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0" grpId="0" animBg="1"/>
      <p:bldP spid="31" grpId="0" animBg="1"/>
      <p:bldP spid="32" grpId="0" animBg="1"/>
      <p:bldP spid="33" grpId="0" animBg="1"/>
      <p:bldP spid="34" grpId="0" animBg="1"/>
      <p:bldP spid="3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DDC84-7326-58D7-BFFB-46927E05C40D}"/>
              </a:ext>
            </a:extLst>
          </p:cNvPr>
          <p:cNvSpPr>
            <a:spLocks noGrp="1"/>
          </p:cNvSpPr>
          <p:nvPr>
            <p:ph type="title"/>
          </p:nvPr>
        </p:nvSpPr>
        <p:spPr/>
        <p:txBody>
          <a:bodyPr/>
          <a:lstStyle/>
          <a:p>
            <a:r>
              <a:rPr lang="en-US" dirty="0"/>
              <a:t>Formally, we have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60E6C-9AAE-F6F9-0EC2-4D37B03E7930}"/>
                  </a:ext>
                </a:extLst>
              </p:cNvPr>
              <p:cNvSpPr>
                <a:spLocks noGrp="1"/>
              </p:cNvSpPr>
              <p:nvPr>
                <p:ph idx="1"/>
              </p:nvPr>
            </p:nvSpPr>
            <p:spPr/>
            <p:txBody>
              <a:bodyPr/>
              <a:lstStyle/>
              <a:p>
                <a:pPr marL="0" indent="0">
                  <a:buNone/>
                </a:pPr>
                <a:r>
                  <a:rPr lang="en-US" dirty="0"/>
                  <a:t>Neural Machine Translation</a:t>
                </a:r>
              </a:p>
              <a:p>
                <a:pPr marL="0" indent="0" algn="ctr">
                  <a:buNone/>
                </a:pP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𝒚</m:t>
                        </m:r>
                      </m:e>
                      <m:e>
                        <m:r>
                          <a:rPr lang="en-US" sz="2400" b="1" i="1" smtClean="0">
                            <a:latin typeface="Cambria Math" panose="02040503050406030204" pitchFamily="18" charset="0"/>
                          </a:rPr>
                          <m:t>𝒙</m:t>
                        </m:r>
                      </m:e>
                    </m:d>
                    <m:r>
                      <a:rPr lang="en-US" sz="2400" b="1" i="1" smtClean="0">
                        <a:latin typeface="Cambria Math" panose="02040503050406030204" pitchFamily="18" charset="0"/>
                      </a:rPr>
                      <m:t>=</m:t>
                    </m:r>
                  </m:oMath>
                </a14:m>
                <a:r>
                  <a:rPr lang="en-US" sz="2400" dirty="0"/>
                  <a:t> </a:t>
                </a:r>
                <a14:m>
                  <m:oMath xmlns:m="http://schemas.openxmlformats.org/officeDocument/2006/math">
                    <m:nary>
                      <m:naryPr>
                        <m:chr m:val="∏"/>
                        <m:limLoc m:val="subSup"/>
                        <m:ctrlPr>
                          <a:rPr lang="en-US" sz="2400" i="1">
                            <a:latin typeface="Cambria Math" panose="02040503050406030204" pitchFamily="18" charset="0"/>
                          </a:rPr>
                        </m:ctrlPr>
                      </m:naryPr>
                      <m:sub>
                        <m:r>
                          <m:rPr>
                            <m:brk m:alnAt="25"/>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𝒙</m:t>
                        </m:r>
                        <m:r>
                          <a:rPr lang="en-US" sz="2400" i="1">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𝒚</m:t>
                            </m:r>
                          </m:e>
                          <m:sub>
                            <m:r>
                              <a:rPr lang="en-US" sz="2400" b="1" i="1">
                                <a:latin typeface="Cambria Math" panose="02040503050406030204" pitchFamily="18" charset="0"/>
                                <a:ea typeface="Cambria Math" panose="02040503050406030204" pitchFamily="18" charset="0"/>
                              </a:rPr>
                              <m:t>&lt;</m:t>
                            </m:r>
                            <m:r>
                              <a:rPr lang="en-US" sz="2400" b="1" i="1">
                                <a:latin typeface="Cambria Math" panose="02040503050406030204" pitchFamily="18" charset="0"/>
                                <a:ea typeface="Cambria Math" panose="02040503050406030204" pitchFamily="18" charset="0"/>
                              </a:rPr>
                              <m:t>𝒕</m:t>
                            </m:r>
                          </m:sub>
                        </m:sSub>
                        <m:r>
                          <a:rPr lang="en-US" sz="2400" i="1">
                            <a:latin typeface="Cambria Math" panose="02040503050406030204" pitchFamily="18" charset="0"/>
                            <a:ea typeface="Cambria Math" panose="02040503050406030204" pitchFamily="18" charset="0"/>
                          </a:rPr>
                          <m:t>)</m:t>
                        </m:r>
                      </m:e>
                    </m:nary>
                  </m:oMath>
                </a14:m>
                <a:endParaRPr lang="en-US" dirty="0"/>
              </a:p>
              <a:p>
                <a:endParaRPr lang="en-US" dirty="0"/>
              </a:p>
              <a:p>
                <a:pPr marL="0" indent="0">
                  <a:buNone/>
                </a:pPr>
                <a:r>
                  <a:rPr lang="en-US" dirty="0"/>
                  <a:t>Decoder-based Large Language Models</a:t>
                </a:r>
              </a:p>
              <a:p>
                <a:pPr marL="0" indent="0" algn="ctr">
                  <a:buNone/>
                </a:pP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𝒚</m:t>
                        </m:r>
                      </m:e>
                      <m:e>
                        <m:r>
                          <a:rPr lang="en-US" sz="2400" b="1" i="1" smtClean="0">
                            <a:latin typeface="Cambria Math" panose="02040503050406030204" pitchFamily="18" charset="0"/>
                            <a:ea typeface="Cambria Math" panose="02040503050406030204" pitchFamily="18" charset="0"/>
                          </a:rPr>
                          <m:t>𝒎</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𝒙</m:t>
                        </m:r>
                      </m:e>
                    </m:d>
                    <m:r>
                      <a:rPr lang="en-US" sz="2400" b="1" i="1" smtClean="0">
                        <a:latin typeface="Cambria Math" panose="02040503050406030204" pitchFamily="18" charset="0"/>
                      </a:rPr>
                      <m:t>=</m:t>
                    </m:r>
                  </m:oMath>
                </a14:m>
                <a:r>
                  <a:rPr lang="en-US" sz="2400" dirty="0"/>
                  <a:t> </a:t>
                </a:r>
                <a14:m>
                  <m:oMath xmlns:m="http://schemas.openxmlformats.org/officeDocument/2006/math">
                    <m:nary>
                      <m:naryPr>
                        <m:chr m:val="∏"/>
                        <m:limLoc m:val="subSup"/>
                        <m:ctrlPr>
                          <a:rPr lang="en-US" sz="2400" i="1">
                            <a:latin typeface="Cambria Math" panose="02040503050406030204" pitchFamily="18" charset="0"/>
                          </a:rPr>
                        </m:ctrlPr>
                      </m:naryPr>
                      <m:sub>
                        <m:r>
                          <m:rPr>
                            <m:brk m:alnAt="25"/>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𝒎</m:t>
                        </m:r>
                        <m:r>
                          <a:rPr lang="en-US" sz="2400" i="1">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𝒙</m:t>
                            </m:r>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𝒚</m:t>
                            </m:r>
                          </m:e>
                          <m:sub>
                            <m:r>
                              <a:rPr lang="en-US" sz="2400" b="1" i="1">
                                <a:latin typeface="Cambria Math" panose="02040503050406030204" pitchFamily="18" charset="0"/>
                                <a:ea typeface="Cambria Math" panose="02040503050406030204" pitchFamily="18" charset="0"/>
                              </a:rPr>
                              <m:t>&lt;</m:t>
                            </m:r>
                            <m:r>
                              <a:rPr lang="en-US" sz="2400" b="1" i="1">
                                <a:latin typeface="Cambria Math" panose="02040503050406030204" pitchFamily="18" charset="0"/>
                                <a:ea typeface="Cambria Math" panose="02040503050406030204" pitchFamily="18" charset="0"/>
                              </a:rPr>
                              <m:t>𝒕</m:t>
                            </m:r>
                          </m:sub>
                        </m:sSub>
                        <m:r>
                          <a:rPr lang="en-US" sz="2400" i="1">
                            <a:latin typeface="Cambria Math" panose="02040503050406030204" pitchFamily="18" charset="0"/>
                            <a:ea typeface="Cambria Math" panose="02040503050406030204" pitchFamily="18" charset="0"/>
                          </a:rPr>
                          <m:t>)</m:t>
                        </m:r>
                      </m:e>
                    </m:nary>
                  </m:oMath>
                </a14:m>
                <a:endParaRPr lang="en-US" dirty="0"/>
              </a:p>
            </p:txBody>
          </p:sp>
        </mc:Choice>
        <mc:Fallback xmlns="">
          <p:sp>
            <p:nvSpPr>
              <p:cNvPr id="3" name="Content Placeholder 2">
                <a:extLst>
                  <a:ext uri="{FF2B5EF4-FFF2-40B4-BE49-F238E27FC236}">
                    <a16:creationId xmlns:a16="http://schemas.microsoft.com/office/drawing/2014/main" id="{04560E6C-9AAE-F6F9-0EC2-4D37B03E7930}"/>
                  </a:ext>
                </a:extLst>
              </p:cNvPr>
              <p:cNvSpPr>
                <a:spLocks noGrp="1" noRot="1" noChangeAspect="1" noMove="1" noResize="1" noEditPoints="1" noAdjustHandles="1" noChangeArrowheads="1" noChangeShapeType="1" noTextEdit="1"/>
              </p:cNvSpPr>
              <p:nvPr>
                <p:ph idx="1"/>
              </p:nvPr>
            </p:nvSpPr>
            <p:spPr>
              <a:blipFill>
                <a:blip r:embed="rId2"/>
                <a:stretch>
                  <a:fillRect l="-1382" t="-280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E277287-64E3-90F5-60BB-C101FF24AA8B}"/>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110585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E5B1A8-E4B7-9E85-AFA8-8D4AAAC8022D}"/>
              </a:ext>
            </a:extLst>
          </p:cNvPr>
          <p:cNvSpPr>
            <a:spLocks noGrp="1"/>
          </p:cNvSpPr>
          <p:nvPr>
            <p:ph type="title"/>
          </p:nvPr>
        </p:nvSpPr>
        <p:spPr>
          <a:xfrm>
            <a:off x="565150" y="770890"/>
            <a:ext cx="7335835" cy="1268984"/>
          </a:xfrm>
        </p:spPr>
        <p:txBody>
          <a:bodyPr>
            <a:normAutofit/>
          </a:bodyPr>
          <a:lstStyle/>
          <a:p>
            <a:r>
              <a:rPr lang="en-US" dirty="0" err="1"/>
              <a:t>ChatGPT</a:t>
            </a:r>
            <a:r>
              <a:rPr lang="en-US" dirty="0"/>
              <a:t>: An Example</a:t>
            </a:r>
          </a:p>
        </p:txBody>
      </p:sp>
      <p:cxnSp>
        <p:nvCxnSpPr>
          <p:cNvPr id="11" name="Straight Connector 10">
            <a:extLst>
              <a:ext uri="{FF2B5EF4-FFF2-40B4-BE49-F238E27FC236}">
                <a16:creationId xmlns:a16="http://schemas.microsoft.com/office/drawing/2014/main" id="{65824CF1-E973-7D48-9ECB-68CF79EC0D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a:extLst>
              <a:ext uri="{FF2B5EF4-FFF2-40B4-BE49-F238E27FC236}">
                <a16:creationId xmlns:a16="http://schemas.microsoft.com/office/drawing/2014/main" id="{3E4BA958-A64D-A4D8-384E-61289A2730F8}"/>
              </a:ext>
            </a:extLst>
          </p:cNvPr>
          <p:cNvGraphicFramePr>
            <a:graphicFrameLocks noGrp="1"/>
          </p:cNvGraphicFramePr>
          <p:nvPr>
            <p:ph idx="1"/>
            <p:extLst>
              <p:ext uri="{D42A27DB-BD31-4B8C-83A1-F6EECF244321}">
                <p14:modId xmlns:p14="http://schemas.microsoft.com/office/powerpoint/2010/main" val="1233967661"/>
              </p:ext>
            </p:extLst>
          </p:nvPr>
        </p:nvGraphicFramePr>
        <p:xfrm>
          <a:off x="967562" y="2497074"/>
          <a:ext cx="10249787" cy="3263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42D081-BFA9-2713-F525-D1605F98CE39}"/>
                  </a:ext>
                </a:extLst>
              </p:cNvPr>
              <p:cNvSpPr txBox="1"/>
              <p:nvPr/>
            </p:nvSpPr>
            <p:spPr>
              <a:xfrm>
                <a:off x="3014637" y="1863754"/>
                <a:ext cx="6155635" cy="561564"/>
              </a:xfrm>
              <a:prstGeom prst="rect">
                <a:avLst/>
              </a:prstGeom>
              <a:noFill/>
            </p:spPr>
            <p:txBody>
              <a:bodyPr wrap="square">
                <a:spAutoFit/>
              </a:bodyPr>
              <a:lstStyle/>
              <a:p>
                <a:pPr algn="ctr"/>
                <a14:m>
                  <m:oMath xmlns:m="http://schemas.openxmlformats.org/officeDocument/2006/math">
                    <m:r>
                      <a:rPr lang="en-US" sz="2800" b="0" i="1" smtClean="0">
                        <a:latin typeface="Cambria Math" panose="02040503050406030204" pitchFamily="18" charset="0"/>
                      </a:rPr>
                      <m:t>𝑝</m:t>
                    </m:r>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𝒚</m:t>
                        </m:r>
                      </m:e>
                      <m:e>
                        <m:r>
                          <a:rPr lang="en-US" sz="2800" b="1" i="1" smtClean="0">
                            <a:latin typeface="Cambria Math" panose="02040503050406030204" pitchFamily="18" charset="0"/>
                            <a:ea typeface="Cambria Math" panose="02040503050406030204" pitchFamily="18" charset="0"/>
                          </a:rPr>
                          <m:t>𝒎</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𝒙</m:t>
                        </m:r>
                      </m:e>
                    </m:d>
                    <m:r>
                      <a:rPr lang="en-US" sz="2800" b="1" i="1" smtClean="0">
                        <a:latin typeface="Cambria Math" panose="02040503050406030204" pitchFamily="18" charset="0"/>
                      </a:rPr>
                      <m:t>=</m:t>
                    </m:r>
                  </m:oMath>
                </a14:m>
                <a:r>
                  <a:rPr lang="en-US" sz="2800" dirty="0"/>
                  <a:t> </a:t>
                </a:r>
                <a14:m>
                  <m:oMath xmlns:m="http://schemas.openxmlformats.org/officeDocument/2006/math">
                    <m:nary>
                      <m:naryPr>
                        <m:chr m:val="∏"/>
                        <m:limLoc m:val="subSup"/>
                        <m:ctrlPr>
                          <a:rPr lang="en-US" sz="2800" i="1">
                            <a:latin typeface="Cambria Math" panose="02040503050406030204" pitchFamily="18" charset="0"/>
                          </a:rPr>
                        </m:ctrlPr>
                      </m:naryPr>
                      <m:sub>
                        <m:r>
                          <m:rPr>
                            <m:brk m:alnAt="25"/>
                          </m:rPr>
                          <a:rPr lang="en-US" sz="2800" i="1">
                            <a:latin typeface="Cambria Math" panose="02040503050406030204" pitchFamily="18" charset="0"/>
                          </a:rPr>
                          <m:t>𝑡</m:t>
                        </m:r>
                        <m:r>
                          <a:rPr lang="en-US" sz="2800" i="1">
                            <a:latin typeface="Cambria Math" panose="02040503050406030204" pitchFamily="18" charset="0"/>
                          </a:rPr>
                          <m:t>=1</m:t>
                        </m:r>
                      </m:sub>
                      <m:sup>
                        <m:r>
                          <a:rPr lang="en-US" sz="2800" i="1">
                            <a:latin typeface="Cambria Math" panose="02040503050406030204" pitchFamily="18" charset="0"/>
                          </a:rPr>
                          <m:t>𝑛</m:t>
                        </m:r>
                      </m:sup>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highlight>
                                  <a:srgbClr val="FFFF00"/>
                                </a:highlight>
                                <a:latin typeface="Cambria Math" panose="02040503050406030204" pitchFamily="18" charset="0"/>
                                <a:ea typeface="Cambria Math" panose="02040503050406030204" pitchFamily="18" charset="0"/>
                              </a:rPr>
                              <m:t>𝜑</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𝑦</m:t>
                            </m:r>
                          </m:e>
                          <m:sub>
                            <m:r>
                              <a:rPr lang="en-US" sz="2800" i="1">
                                <a:latin typeface="Cambria Math" panose="02040503050406030204" pitchFamily="18" charset="0"/>
                                <a:ea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𝒎</m:t>
                        </m:r>
                        <m:r>
                          <a:rPr lang="en-US" sz="2800" i="1">
                            <a:latin typeface="Cambria Math" panose="02040503050406030204" pitchFamily="18" charset="0"/>
                            <a:ea typeface="Cambria Math" panose="02040503050406030204" pitchFamily="18" charset="0"/>
                          </a:rPr>
                          <m:t>,</m:t>
                        </m:r>
                        <m:sSub>
                          <m:sSubPr>
                            <m:ctrlPr>
                              <a:rPr lang="en-US" sz="2800" b="1" i="1">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𝒙</m:t>
                            </m:r>
                            <m:r>
                              <a:rPr lang="en-US" sz="2800" b="1" i="1" smtClean="0">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𝒚</m:t>
                            </m:r>
                          </m:e>
                          <m:sub>
                            <m:r>
                              <a:rPr lang="en-US" sz="2800" b="1" i="1">
                                <a:latin typeface="Cambria Math" panose="02040503050406030204" pitchFamily="18" charset="0"/>
                                <a:ea typeface="Cambria Math" panose="02040503050406030204" pitchFamily="18" charset="0"/>
                              </a:rPr>
                              <m:t>&lt;</m:t>
                            </m:r>
                            <m:r>
                              <a:rPr lang="en-US" sz="2800" b="1" i="1">
                                <a:latin typeface="Cambria Math" panose="02040503050406030204" pitchFamily="18" charset="0"/>
                                <a:ea typeface="Cambria Math" panose="02040503050406030204" pitchFamily="18" charset="0"/>
                              </a:rPr>
                              <m:t>𝒕</m:t>
                            </m:r>
                          </m:sub>
                        </m:sSub>
                        <m:r>
                          <a:rPr lang="en-US" sz="2800" i="1">
                            <a:latin typeface="Cambria Math" panose="02040503050406030204" pitchFamily="18" charset="0"/>
                            <a:ea typeface="Cambria Math" panose="02040503050406030204" pitchFamily="18" charset="0"/>
                          </a:rPr>
                          <m:t>)</m:t>
                        </m:r>
                      </m:e>
                    </m:nary>
                  </m:oMath>
                </a14:m>
                <a:endParaRPr lang="en-US" sz="2800" dirty="0"/>
              </a:p>
            </p:txBody>
          </p:sp>
        </mc:Choice>
        <mc:Fallback xmlns="">
          <p:sp>
            <p:nvSpPr>
              <p:cNvPr id="7" name="TextBox 6">
                <a:extLst>
                  <a:ext uri="{FF2B5EF4-FFF2-40B4-BE49-F238E27FC236}">
                    <a16:creationId xmlns:a16="http://schemas.microsoft.com/office/drawing/2014/main" id="{8442D081-BFA9-2713-F525-D1605F98CE39}"/>
                  </a:ext>
                </a:extLst>
              </p:cNvPr>
              <p:cNvSpPr txBox="1">
                <a:spLocks noRot="1" noChangeAspect="1" noMove="1" noResize="1" noEditPoints="1" noAdjustHandles="1" noChangeArrowheads="1" noChangeShapeType="1" noTextEdit="1"/>
              </p:cNvSpPr>
              <p:nvPr/>
            </p:nvSpPr>
            <p:spPr>
              <a:xfrm>
                <a:off x="3014637" y="1863754"/>
                <a:ext cx="6155635" cy="561564"/>
              </a:xfrm>
              <a:prstGeom prst="rect">
                <a:avLst/>
              </a:prstGeom>
              <a:blipFill>
                <a:blip r:embed="rId7"/>
                <a:stretch>
                  <a:fillRect/>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09A2E5D2-6DC6-66F3-7A15-BA03ECD08800}"/>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361498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4AF40260-1F0C-490A-BB4E-13A3ACC534E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DD9499F1-FE3E-4DF5-B835-D6A4A1241197}"/>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08809079-C910-49DE-A0BC-47000F0FAF55}"/>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4B7F5793-2CA9-4C8D-82BE-5AEB6460834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70A35BB4-2877-47BA-9807-0E8AB5EF8182}"/>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541E9C82-087E-4C84-BABA-AC04EC4D1A9F}"/>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C916448F-10B4-4CF7-B5E3-C715B78A0063}"/>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FB31EDB5-9C6F-465F-BA70-1FEAA12D7D63}"/>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graphicEl>
                                              <a:dgm id="{F30EE34E-6617-41C5-ACD3-9FD410F7119C}"/>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graphicEl>
                                              <a:dgm id="{75AA3CF1-44B9-4B12-9643-4C98F904ED7C}"/>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graphicEl>
                                              <a:dgm id="{10EF3412-5984-42C7-B430-B0E6326E7370}"/>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graphicEl>
                                              <a:dgm id="{9214BBA1-40A0-49AB-B657-A6A224E502A4}"/>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graphicEl>
                                              <a:dgm id="{DBBBE7D3-94F8-4858-9981-90117EEE12E2}"/>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graphicEl>
                                              <a:dgm id="{8B881B44-1E90-4A4E-BFC4-4712B3A19974}"/>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graphicEl>
                                              <a:dgm id="{60731E20-60B3-411A-BA3B-60A810275A7E}"/>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graphicEl>
                                              <a:dgm id="{505D4FEC-53E4-453F-807A-4B97FE5EE484}"/>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graphicEl>
                                              <a:dgm id="{202722BA-84FF-4EC2-9C21-A5E8C034CAD9}"/>
                                            </p:graphic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graphicEl>
                                              <a:dgm id="{2559D95C-2488-43DE-B9A3-5DC000D9E42F}"/>
                                            </p:graphic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
                                            <p:graphicEl>
                                              <a:dgm id="{347B85DF-AF3F-447B-BD16-95B987E3EA40}"/>
                                            </p:graphic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graphicEl>
                                              <a:dgm id="{95B483A2-47C8-4DF7-A933-3021C9F3E748}"/>
                                            </p:graphic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
                                            <p:graphicEl>
                                              <a:dgm id="{9755171B-DF39-460B-A7AA-23AACD6C9F2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C4C71-C993-893E-F294-930ED6FAFC8C}"/>
              </a:ext>
            </a:extLst>
          </p:cNvPr>
          <p:cNvSpPr>
            <a:spLocks noGrp="1"/>
          </p:cNvSpPr>
          <p:nvPr>
            <p:ph type="title"/>
          </p:nvPr>
        </p:nvSpPr>
        <p:spPr/>
        <p:txBody>
          <a:bodyPr>
            <a:normAutofit/>
          </a:bodyPr>
          <a:lstStyle/>
          <a:p>
            <a:r>
              <a:rPr lang="en-US" dirty="0"/>
              <a:t>Common architectures</a:t>
            </a:r>
          </a:p>
        </p:txBody>
      </p:sp>
      <p:sp>
        <p:nvSpPr>
          <p:cNvPr id="3" name="Content Placeholder 2">
            <a:extLst>
              <a:ext uri="{FF2B5EF4-FFF2-40B4-BE49-F238E27FC236}">
                <a16:creationId xmlns:a16="http://schemas.microsoft.com/office/drawing/2014/main" id="{56E5C975-1054-F3F3-0775-6CBA23368AE8}"/>
              </a:ext>
            </a:extLst>
          </p:cNvPr>
          <p:cNvSpPr>
            <a:spLocks noGrp="1"/>
          </p:cNvSpPr>
          <p:nvPr>
            <p:ph idx="1"/>
          </p:nvPr>
        </p:nvSpPr>
        <p:spPr>
          <a:xfrm>
            <a:off x="565150" y="1478071"/>
            <a:ext cx="7335835" cy="4283157"/>
          </a:xfrm>
        </p:spPr>
        <p:txBody>
          <a:bodyPr/>
          <a:lstStyle/>
          <a:p>
            <a:r>
              <a:rPr lang="en-US" dirty="0"/>
              <a:t>Read more: Siu (2023b)</a:t>
            </a:r>
          </a:p>
        </p:txBody>
      </p:sp>
      <p:sp>
        <p:nvSpPr>
          <p:cNvPr id="4" name="Rounded Rectangle 3">
            <a:extLst>
              <a:ext uri="{FF2B5EF4-FFF2-40B4-BE49-F238E27FC236}">
                <a16:creationId xmlns:a16="http://schemas.microsoft.com/office/drawing/2014/main" id="{56DB116C-DD73-A606-B967-643AC74EC593}"/>
              </a:ext>
            </a:extLst>
          </p:cNvPr>
          <p:cNvSpPr/>
          <p:nvPr/>
        </p:nvSpPr>
        <p:spPr>
          <a:xfrm>
            <a:off x="1078601" y="1941143"/>
            <a:ext cx="2184400" cy="11176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 Recurrent Neural Networks (RNN)</a:t>
            </a:r>
          </a:p>
        </p:txBody>
      </p:sp>
      <p:sp>
        <p:nvSpPr>
          <p:cNvPr id="5" name="Rounded Rectangle 4">
            <a:extLst>
              <a:ext uri="{FF2B5EF4-FFF2-40B4-BE49-F238E27FC236}">
                <a16:creationId xmlns:a16="http://schemas.microsoft.com/office/drawing/2014/main" id="{C767A853-D9A5-2252-0AF0-0789A5E6F66F}"/>
              </a:ext>
            </a:extLst>
          </p:cNvPr>
          <p:cNvSpPr/>
          <p:nvPr/>
        </p:nvSpPr>
        <p:spPr>
          <a:xfrm>
            <a:off x="4328754" y="1941143"/>
            <a:ext cx="2184400" cy="1117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 Convolutional Neural Networks (CNN)</a:t>
            </a:r>
          </a:p>
        </p:txBody>
      </p:sp>
      <p:sp>
        <p:nvSpPr>
          <p:cNvPr id="6" name="Rounded Rectangle 5">
            <a:extLst>
              <a:ext uri="{FF2B5EF4-FFF2-40B4-BE49-F238E27FC236}">
                <a16:creationId xmlns:a16="http://schemas.microsoft.com/office/drawing/2014/main" id="{4896CAF2-695A-28F5-681E-64F22E5AEC04}"/>
              </a:ext>
            </a:extLst>
          </p:cNvPr>
          <p:cNvSpPr/>
          <p:nvPr/>
        </p:nvSpPr>
        <p:spPr>
          <a:xfrm>
            <a:off x="7578908" y="1943535"/>
            <a:ext cx="2184400" cy="11176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3. Self-attention Neural Networks (e.g., Transformer)</a:t>
            </a:r>
          </a:p>
        </p:txBody>
      </p:sp>
      <p:sp>
        <p:nvSpPr>
          <p:cNvPr id="7" name="TextBox 6">
            <a:extLst>
              <a:ext uri="{FF2B5EF4-FFF2-40B4-BE49-F238E27FC236}">
                <a16:creationId xmlns:a16="http://schemas.microsoft.com/office/drawing/2014/main" id="{8B597EBE-2799-B20F-558A-03D8F7BB8E74}"/>
              </a:ext>
            </a:extLst>
          </p:cNvPr>
          <p:cNvSpPr txBox="1"/>
          <p:nvPr/>
        </p:nvSpPr>
        <p:spPr>
          <a:xfrm>
            <a:off x="7157416" y="3303119"/>
            <a:ext cx="3027384" cy="646331"/>
          </a:xfrm>
          <a:prstGeom prst="rect">
            <a:avLst/>
          </a:prstGeom>
          <a:noFill/>
          <a:ln>
            <a:solidFill>
              <a:schemeClr val="accent2"/>
            </a:solidFill>
          </a:ln>
        </p:spPr>
        <p:txBody>
          <a:bodyPr wrap="square">
            <a:spAutoFit/>
          </a:bodyPr>
          <a:lstStyle/>
          <a:p>
            <a:pPr algn="ctr"/>
            <a:r>
              <a:rPr lang="en-HK" sz="1800" dirty="0">
                <a:effectLst/>
              </a:rPr>
              <a:t>Multi-head Attention with Queries, Keys and Values </a:t>
            </a:r>
            <a:endParaRPr lang="en-HK" dirty="0"/>
          </a:p>
        </p:txBody>
      </p:sp>
      <p:pic>
        <p:nvPicPr>
          <p:cNvPr id="8" name="Graphic 7">
            <a:extLst>
              <a:ext uri="{FF2B5EF4-FFF2-40B4-BE49-F238E27FC236}">
                <a16:creationId xmlns:a16="http://schemas.microsoft.com/office/drawing/2014/main" id="{99B42C8C-F0AE-A7C2-1546-C6209FD0A5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15423" y="4600649"/>
            <a:ext cx="4033448" cy="1049874"/>
          </a:xfrm>
          <a:prstGeom prst="rect">
            <a:avLst/>
          </a:prstGeom>
        </p:spPr>
      </p:pic>
      <p:pic>
        <p:nvPicPr>
          <p:cNvPr id="9" name="Picture 8">
            <a:extLst>
              <a:ext uri="{FF2B5EF4-FFF2-40B4-BE49-F238E27FC236}">
                <a16:creationId xmlns:a16="http://schemas.microsoft.com/office/drawing/2014/main" id="{D0BC230F-35B2-FA45-31EC-224FAEBED24E}"/>
              </a:ext>
            </a:extLst>
          </p:cNvPr>
          <p:cNvPicPr>
            <a:picLocks noChangeAspect="1"/>
          </p:cNvPicPr>
          <p:nvPr/>
        </p:nvPicPr>
        <p:blipFill>
          <a:blip r:embed="rId4"/>
          <a:stretch>
            <a:fillRect/>
          </a:stretch>
        </p:blipFill>
        <p:spPr>
          <a:xfrm>
            <a:off x="4122265" y="4819504"/>
            <a:ext cx="2597378" cy="726039"/>
          </a:xfrm>
          <a:prstGeom prst="rect">
            <a:avLst/>
          </a:prstGeom>
        </p:spPr>
      </p:pic>
      <p:sp>
        <p:nvSpPr>
          <p:cNvPr id="10" name="TextBox 9">
            <a:extLst>
              <a:ext uri="{FF2B5EF4-FFF2-40B4-BE49-F238E27FC236}">
                <a16:creationId xmlns:a16="http://schemas.microsoft.com/office/drawing/2014/main" id="{9E57DD6C-9B39-C658-7E21-D7337A95AE0F}"/>
              </a:ext>
            </a:extLst>
          </p:cNvPr>
          <p:cNvSpPr txBox="1"/>
          <p:nvPr/>
        </p:nvSpPr>
        <p:spPr>
          <a:xfrm>
            <a:off x="3907262" y="3300728"/>
            <a:ext cx="3027384" cy="646331"/>
          </a:xfrm>
          <a:prstGeom prst="rect">
            <a:avLst/>
          </a:prstGeom>
          <a:noFill/>
          <a:ln>
            <a:solidFill>
              <a:schemeClr val="accent6"/>
            </a:solidFill>
          </a:ln>
        </p:spPr>
        <p:txBody>
          <a:bodyPr wrap="square">
            <a:spAutoFit/>
          </a:bodyPr>
          <a:lstStyle/>
          <a:p>
            <a:pPr algn="ctr"/>
            <a:r>
              <a:rPr lang="en-HK" dirty="0"/>
              <a:t>O</a:t>
            </a:r>
            <a:r>
              <a:rPr lang="en-HK" sz="1800" dirty="0">
                <a:effectLst/>
              </a:rPr>
              <a:t>ne-dimensional convolutional layer </a:t>
            </a:r>
            <a:endParaRPr lang="en-HK" dirty="0"/>
          </a:p>
        </p:txBody>
      </p:sp>
      <p:sp>
        <p:nvSpPr>
          <p:cNvPr id="11" name="TextBox 10">
            <a:extLst>
              <a:ext uri="{FF2B5EF4-FFF2-40B4-BE49-F238E27FC236}">
                <a16:creationId xmlns:a16="http://schemas.microsoft.com/office/drawing/2014/main" id="{361317A8-FD51-CAB4-9982-4DF63600A980}"/>
              </a:ext>
            </a:extLst>
          </p:cNvPr>
          <p:cNvSpPr txBox="1"/>
          <p:nvPr/>
        </p:nvSpPr>
        <p:spPr>
          <a:xfrm>
            <a:off x="657109" y="3302960"/>
            <a:ext cx="3027384" cy="646331"/>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HK" dirty="0"/>
              <a:t>Bidirectional RNN with Attention</a:t>
            </a:r>
          </a:p>
        </p:txBody>
      </p:sp>
      <p:pic>
        <p:nvPicPr>
          <p:cNvPr id="12" name="Graphic 11">
            <a:extLst>
              <a:ext uri="{FF2B5EF4-FFF2-40B4-BE49-F238E27FC236}">
                <a16:creationId xmlns:a16="http://schemas.microsoft.com/office/drawing/2014/main" id="{992042D7-4025-0341-FA56-D29FED312A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2112" y="4461659"/>
            <a:ext cx="2597377" cy="1445157"/>
          </a:xfrm>
          <a:prstGeom prst="rect">
            <a:avLst/>
          </a:prstGeom>
        </p:spPr>
      </p:pic>
      <p:sp>
        <p:nvSpPr>
          <p:cNvPr id="13" name="TextBox 12">
            <a:extLst>
              <a:ext uri="{FF2B5EF4-FFF2-40B4-BE49-F238E27FC236}">
                <a16:creationId xmlns:a16="http://schemas.microsoft.com/office/drawing/2014/main" id="{414A1C19-6BB5-7A21-F973-428A1A9E755B}"/>
              </a:ext>
            </a:extLst>
          </p:cNvPr>
          <p:cNvSpPr txBox="1"/>
          <p:nvPr/>
        </p:nvSpPr>
        <p:spPr>
          <a:xfrm>
            <a:off x="657109" y="4012421"/>
            <a:ext cx="1133644" cy="369332"/>
          </a:xfrm>
          <a:prstGeom prst="rect">
            <a:avLst/>
          </a:prstGeom>
          <a:noFill/>
        </p:spPr>
        <p:txBody>
          <a:bodyPr wrap="none" rtlCol="0">
            <a:spAutoFit/>
          </a:bodyPr>
          <a:lstStyle/>
          <a:p>
            <a:r>
              <a:rPr lang="en-US" dirty="0"/>
              <a:t>Example:</a:t>
            </a:r>
          </a:p>
        </p:txBody>
      </p:sp>
      <p:sp>
        <p:nvSpPr>
          <p:cNvPr id="14" name="TextBox 13">
            <a:extLst>
              <a:ext uri="{FF2B5EF4-FFF2-40B4-BE49-F238E27FC236}">
                <a16:creationId xmlns:a16="http://schemas.microsoft.com/office/drawing/2014/main" id="{AE39ACCE-6CAD-BF9D-AEA8-9FC32F56CE44}"/>
              </a:ext>
            </a:extLst>
          </p:cNvPr>
          <p:cNvSpPr txBox="1"/>
          <p:nvPr/>
        </p:nvSpPr>
        <p:spPr>
          <a:xfrm>
            <a:off x="3907262" y="4014184"/>
            <a:ext cx="1133644" cy="369332"/>
          </a:xfrm>
          <a:prstGeom prst="rect">
            <a:avLst/>
          </a:prstGeom>
          <a:noFill/>
        </p:spPr>
        <p:txBody>
          <a:bodyPr wrap="none" rtlCol="0">
            <a:spAutoFit/>
          </a:bodyPr>
          <a:lstStyle/>
          <a:p>
            <a:r>
              <a:rPr lang="en-US" dirty="0"/>
              <a:t>Example:</a:t>
            </a:r>
          </a:p>
        </p:txBody>
      </p:sp>
      <p:sp>
        <p:nvSpPr>
          <p:cNvPr id="15" name="TextBox 14">
            <a:extLst>
              <a:ext uri="{FF2B5EF4-FFF2-40B4-BE49-F238E27FC236}">
                <a16:creationId xmlns:a16="http://schemas.microsoft.com/office/drawing/2014/main" id="{90D72C6C-ABE2-4B9E-3933-D2BEFE9F68EC}"/>
              </a:ext>
            </a:extLst>
          </p:cNvPr>
          <p:cNvSpPr txBox="1"/>
          <p:nvPr/>
        </p:nvSpPr>
        <p:spPr>
          <a:xfrm>
            <a:off x="7157416" y="4006768"/>
            <a:ext cx="1133644" cy="369332"/>
          </a:xfrm>
          <a:prstGeom prst="rect">
            <a:avLst/>
          </a:prstGeom>
          <a:noFill/>
        </p:spPr>
        <p:txBody>
          <a:bodyPr wrap="none" rtlCol="0">
            <a:spAutoFit/>
          </a:bodyPr>
          <a:lstStyle/>
          <a:p>
            <a:r>
              <a:rPr lang="en-US" dirty="0"/>
              <a:t>Example:</a:t>
            </a:r>
          </a:p>
        </p:txBody>
      </p:sp>
      <p:sp>
        <p:nvSpPr>
          <p:cNvPr id="16" name="Footer Placeholder 15">
            <a:extLst>
              <a:ext uri="{FF2B5EF4-FFF2-40B4-BE49-F238E27FC236}">
                <a16:creationId xmlns:a16="http://schemas.microsoft.com/office/drawing/2014/main" id="{11A767BC-DBBA-452F-2742-3D657E70D6A3}"/>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47880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animBg="1"/>
      <p:bldP spid="11" grpId="0" animBg="1"/>
      <p:bldP spid="13"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E5B1A8-E4B7-9E85-AFA8-8D4AAAC8022D}"/>
              </a:ext>
            </a:extLst>
          </p:cNvPr>
          <p:cNvSpPr>
            <a:spLocks noGrp="1"/>
          </p:cNvSpPr>
          <p:nvPr>
            <p:ph type="title"/>
          </p:nvPr>
        </p:nvSpPr>
        <p:spPr>
          <a:xfrm>
            <a:off x="565150" y="770890"/>
            <a:ext cx="3608387" cy="3395472"/>
          </a:xfrm>
        </p:spPr>
        <p:txBody>
          <a:bodyPr>
            <a:normAutofit/>
          </a:bodyPr>
          <a:lstStyle/>
          <a:p>
            <a:r>
              <a:rPr lang="en-US" dirty="0"/>
              <a:t>Strengths</a:t>
            </a:r>
          </a:p>
        </p:txBody>
      </p:sp>
      <p:grpSp>
        <p:nvGrpSpPr>
          <p:cNvPr id="22" name="Group 21">
            <a:extLst>
              <a:ext uri="{FF2B5EF4-FFF2-40B4-BE49-F238E27FC236}">
                <a16:creationId xmlns:a16="http://schemas.microsoft.com/office/drawing/2014/main" id="{05ADD15B-C747-D340-BF8A-A1DD2A6A9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23" name="Freeform 53">
              <a:extLst>
                <a:ext uri="{FF2B5EF4-FFF2-40B4-BE49-F238E27FC236}">
                  <a16:creationId xmlns:a16="http://schemas.microsoft.com/office/drawing/2014/main" id="{0B0B662E-0152-FD4E-B468-3F3593C15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55">
              <a:extLst>
                <a:ext uri="{FF2B5EF4-FFF2-40B4-BE49-F238E27FC236}">
                  <a16:creationId xmlns:a16="http://schemas.microsoft.com/office/drawing/2014/main" id="{81BFFC99-6B9D-F240-BD39-160F4C573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57">
              <a:extLst>
                <a:ext uri="{FF2B5EF4-FFF2-40B4-BE49-F238E27FC236}">
                  <a16:creationId xmlns:a16="http://schemas.microsoft.com/office/drawing/2014/main" id="{4DC6AEB9-EEFF-D243-AEE2-42D0F9E53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58">
              <a:extLst>
                <a:ext uri="{FF2B5EF4-FFF2-40B4-BE49-F238E27FC236}">
                  <a16:creationId xmlns:a16="http://schemas.microsoft.com/office/drawing/2014/main" id="{D89DA958-651D-0049-A549-A9D22E494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8" name="Straight Connector 27">
            <a:extLst>
              <a:ext uri="{FF2B5EF4-FFF2-40B4-BE49-F238E27FC236}">
                <a16:creationId xmlns:a16="http://schemas.microsoft.com/office/drawing/2014/main" id="{1FE039F1-6D47-C642-B506-452A83B0A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FAB2B4EA-CAE3-10B2-CF09-219FEF095D11}"/>
              </a:ext>
            </a:extLst>
          </p:cNvPr>
          <p:cNvGraphicFramePr>
            <a:graphicFrameLocks noGrp="1"/>
          </p:cNvGraphicFramePr>
          <p:nvPr>
            <p:ph idx="1"/>
            <p:extLst>
              <p:ext uri="{D42A27DB-BD31-4B8C-83A1-F6EECF244321}">
                <p14:modId xmlns:p14="http://schemas.microsoft.com/office/powerpoint/2010/main" val="214924700"/>
              </p:ext>
            </p:extLst>
          </p:nvPr>
        </p:nvGraphicFramePr>
        <p:xfrm>
          <a:off x="5635256" y="1350336"/>
          <a:ext cx="5905254" cy="4157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7CDC3645-FD69-96BC-6C47-78E240966491}"/>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69940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graphicEl>
                                              <a:dgm id="{4353EC15-0FEE-4088-8882-F2C01B87E37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graphicEl>
                                              <a:dgm id="{027595E0-1112-42B5-BD95-BD429669DB52}"/>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graphicEl>
                                              <a:dgm id="{07434DE3-9CE7-4C09-B1E7-BBE788F3603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graphicEl>
                                              <a:dgm id="{35299C6B-5B8B-4050-96C2-E4D5D27EEA56}"/>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graphicEl>
                                              <a:dgm id="{CA52BACD-9294-4B9C-ADD4-D99B4736AAAC}"/>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graphicEl>
                                              <a:dgm id="{54A0A8F3-8DB4-45AC-859F-A25D8BB3132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graphicEl>
                                              <a:dgm id="{307D6FDC-FFB7-4B31-8B12-8C30F06A1D8B}"/>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graphicEl>
                                              <a:dgm id="{2FE8DAD3-9EAB-4685-8D5B-3492BAA9CB8C}"/>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graphicEl>
                                              <a:dgm id="{1511ACB4-D305-47AD-82E2-9E8A2278296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087BD-1050-7631-8804-20BA0531373A}"/>
              </a:ext>
            </a:extLst>
          </p:cNvPr>
          <p:cNvSpPr>
            <a:spLocks noGrp="1"/>
          </p:cNvSpPr>
          <p:nvPr>
            <p:ph type="title"/>
          </p:nvPr>
        </p:nvSpPr>
        <p:spPr/>
        <p:txBody>
          <a:bodyPr/>
          <a:lstStyle/>
          <a:p>
            <a:r>
              <a:rPr lang="en-US" dirty="0"/>
              <a:t>Limitations</a:t>
            </a:r>
            <a:endParaRPr lang="en-US" dirty="0">
              <a:solidFill>
                <a:srgbClr val="FF0000"/>
              </a:solidFill>
            </a:endParaRPr>
          </a:p>
        </p:txBody>
      </p:sp>
      <p:sp>
        <p:nvSpPr>
          <p:cNvPr id="3" name="Content Placeholder 2">
            <a:extLst>
              <a:ext uri="{FF2B5EF4-FFF2-40B4-BE49-F238E27FC236}">
                <a16:creationId xmlns:a16="http://schemas.microsoft.com/office/drawing/2014/main" id="{680AC491-4330-5C91-C278-131E8EE7F8B3}"/>
              </a:ext>
            </a:extLst>
          </p:cNvPr>
          <p:cNvSpPr>
            <a:spLocks noGrp="1"/>
          </p:cNvSpPr>
          <p:nvPr>
            <p:ph idx="1"/>
          </p:nvPr>
        </p:nvSpPr>
        <p:spPr/>
        <p:txBody>
          <a:bodyPr/>
          <a:lstStyle/>
          <a:p>
            <a:r>
              <a:rPr lang="en-US" dirty="0"/>
              <a:t>Difficulty with </a:t>
            </a:r>
            <a:r>
              <a:rPr lang="en-US" b="1" u="sng" dirty="0"/>
              <a:t>long sentences</a:t>
            </a:r>
          </a:p>
          <a:p>
            <a:r>
              <a:rPr lang="en-US" dirty="0"/>
              <a:t>Limited effectiveness in </a:t>
            </a:r>
            <a:r>
              <a:rPr lang="en-US" b="1" u="sng" dirty="0"/>
              <a:t>specialized domains</a:t>
            </a:r>
          </a:p>
          <a:p>
            <a:r>
              <a:rPr lang="en-US" dirty="0"/>
              <a:t>Inadequate support for </a:t>
            </a:r>
            <a:r>
              <a:rPr lang="en-US" b="1" u="sng" dirty="0"/>
              <a:t>non-English languages</a:t>
            </a:r>
          </a:p>
          <a:p>
            <a:r>
              <a:rPr lang="en-US" dirty="0"/>
              <a:t>Insufficient </a:t>
            </a:r>
            <a:r>
              <a:rPr lang="en-US" b="1" u="sng" dirty="0"/>
              <a:t>background knowledge and in-depth contextual analysis</a:t>
            </a:r>
          </a:p>
          <a:p>
            <a:r>
              <a:rPr lang="en-US" dirty="0"/>
              <a:t>Potential for errors such as </a:t>
            </a:r>
            <a:r>
              <a:rPr lang="en-US" b="1" u="sng" dirty="0"/>
              <a:t>hallucination</a:t>
            </a:r>
            <a:r>
              <a:rPr lang="en-US" dirty="0"/>
              <a:t> and outdated information.</a:t>
            </a:r>
          </a:p>
        </p:txBody>
      </p:sp>
      <p:sp>
        <p:nvSpPr>
          <p:cNvPr id="4" name="Footer Placeholder 3">
            <a:extLst>
              <a:ext uri="{FF2B5EF4-FFF2-40B4-BE49-F238E27FC236}">
                <a16:creationId xmlns:a16="http://schemas.microsoft.com/office/drawing/2014/main" id="{6F490A46-12DE-6975-F94F-72B5929AF12D}"/>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290777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717E5-7F66-98DE-B061-011481425E2E}"/>
              </a:ext>
            </a:extLst>
          </p:cNvPr>
          <p:cNvSpPr>
            <a:spLocks noGrp="1"/>
          </p:cNvSpPr>
          <p:nvPr>
            <p:ph type="title"/>
          </p:nvPr>
        </p:nvSpPr>
        <p:spPr/>
        <p:txBody>
          <a:bodyPr>
            <a:normAutofit fontScale="90000"/>
          </a:bodyPr>
          <a:lstStyle/>
          <a:p>
            <a:r>
              <a:rPr lang="en-US" dirty="0" err="1"/>
              <a:t>ChatGPT</a:t>
            </a:r>
            <a:r>
              <a:rPr lang="en-US" dirty="0"/>
              <a:t>: Limited knowledge after 2021</a:t>
            </a:r>
          </a:p>
        </p:txBody>
      </p:sp>
      <p:pic>
        <p:nvPicPr>
          <p:cNvPr id="4" name="Content Placeholder 6">
            <a:extLst>
              <a:ext uri="{FF2B5EF4-FFF2-40B4-BE49-F238E27FC236}">
                <a16:creationId xmlns:a16="http://schemas.microsoft.com/office/drawing/2014/main" id="{5A20DE48-CFC0-95ED-BAF0-3BED69AEA8C8}"/>
              </a:ext>
            </a:extLst>
          </p:cNvPr>
          <p:cNvPicPr>
            <a:picLocks noGrp="1" noChangeAspect="1"/>
          </p:cNvPicPr>
          <p:nvPr>
            <p:ph idx="1"/>
          </p:nvPr>
        </p:nvPicPr>
        <p:blipFill>
          <a:blip r:embed="rId2"/>
          <a:stretch>
            <a:fillRect/>
          </a:stretch>
        </p:blipFill>
        <p:spPr>
          <a:xfrm>
            <a:off x="565150" y="2617649"/>
            <a:ext cx="9493250" cy="2188888"/>
          </a:xfrm>
          <a:prstGeom prst="rect">
            <a:avLst/>
          </a:prstGeom>
        </p:spPr>
      </p:pic>
      <p:sp>
        <p:nvSpPr>
          <p:cNvPr id="3" name="Footer Placeholder 2">
            <a:extLst>
              <a:ext uri="{FF2B5EF4-FFF2-40B4-BE49-F238E27FC236}">
                <a16:creationId xmlns:a16="http://schemas.microsoft.com/office/drawing/2014/main" id="{CCCDEF46-CE42-635A-41F6-31AE3472E896}"/>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413716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CD70A-02C0-0AF9-D626-C1FDAFFF3741}"/>
              </a:ext>
            </a:extLst>
          </p:cNvPr>
          <p:cNvSpPr>
            <a:spLocks noGrp="1"/>
          </p:cNvSpPr>
          <p:nvPr>
            <p:ph type="title"/>
          </p:nvPr>
        </p:nvSpPr>
        <p:spPr/>
        <p:txBody>
          <a:bodyPr>
            <a:normAutofit fontScale="90000"/>
          </a:bodyPr>
          <a:lstStyle/>
          <a:p>
            <a:r>
              <a:rPr lang="en-US" dirty="0"/>
              <a:t>Hallucination: An Interesting Example</a:t>
            </a:r>
          </a:p>
        </p:txBody>
      </p:sp>
      <p:sp>
        <p:nvSpPr>
          <p:cNvPr id="3" name="Content Placeholder 2">
            <a:extLst>
              <a:ext uri="{FF2B5EF4-FFF2-40B4-BE49-F238E27FC236}">
                <a16:creationId xmlns:a16="http://schemas.microsoft.com/office/drawing/2014/main" id="{4599FE62-50C8-929B-63A4-39B10D52FB6B}"/>
              </a:ext>
            </a:extLst>
          </p:cNvPr>
          <p:cNvSpPr>
            <a:spLocks noGrp="1"/>
          </p:cNvSpPr>
          <p:nvPr>
            <p:ph idx="1"/>
          </p:nvPr>
        </p:nvSpPr>
        <p:spPr/>
        <p:txBody>
          <a:bodyPr>
            <a:normAutofit lnSpcReduction="10000"/>
          </a:bodyPr>
          <a:lstStyle/>
          <a:p>
            <a:r>
              <a:rPr lang="en-US" dirty="0"/>
              <a:t>See Siu (2023a)</a:t>
            </a:r>
          </a:p>
          <a:p>
            <a:r>
              <a:rPr lang="en-US" dirty="0"/>
              <a:t>Translate the following into English: </a:t>
            </a:r>
            <a:r>
              <a:rPr lang="zh-CN" altLang="en-US" dirty="0">
                <a:latin typeface="Microsoft JhengHei" panose="020B0604030504040204" pitchFamily="34" charset="-120"/>
                <a:ea typeface="Microsoft JhengHei" panose="020B0604030504040204" pitchFamily="34" charset="-120"/>
              </a:rPr>
              <a:t>行政長官李家超今日（三月十五日）繼續在北京的訪問行程。他先後拜訪國家科學技術部、文化和旅遊部、海關總署和商務部，與各部門領導就共同關注的事宜交換意見。文化體育及旅遊局局長楊潤雄、政制及內地事務局局長曾國衞、保安局局長鄧炳強、商務及經濟發展局局長丘應樺、醫務衞生局局長盧寵茂教授和創新科技及工業局局長孫東教授亦有出席相關會面。</a:t>
            </a:r>
            <a:endParaRPr lang="zh-CN" altLang="en-US" dirty="0"/>
          </a:p>
          <a:p>
            <a:endParaRPr lang="en-US" dirty="0"/>
          </a:p>
        </p:txBody>
      </p:sp>
      <p:sp>
        <p:nvSpPr>
          <p:cNvPr id="4" name="Footer Placeholder 3">
            <a:extLst>
              <a:ext uri="{FF2B5EF4-FFF2-40B4-BE49-F238E27FC236}">
                <a16:creationId xmlns:a16="http://schemas.microsoft.com/office/drawing/2014/main" id="{D6A7E111-432A-BE51-4DFA-1E9C2C981A4A}"/>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2943539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CD70A-02C0-0AF9-D626-C1FDAFFF3741}"/>
              </a:ext>
            </a:extLst>
          </p:cNvPr>
          <p:cNvSpPr>
            <a:spLocks noGrp="1"/>
          </p:cNvSpPr>
          <p:nvPr>
            <p:ph type="title"/>
          </p:nvPr>
        </p:nvSpPr>
        <p:spPr/>
        <p:txBody>
          <a:bodyPr>
            <a:normAutofit/>
          </a:bodyPr>
          <a:lstStyle/>
          <a:p>
            <a:r>
              <a:rPr lang="en-US" dirty="0" err="1"/>
              <a:t>ChatGPT’s</a:t>
            </a:r>
            <a:r>
              <a:rPr lang="en-US" dirty="0"/>
              <a:t> translation</a:t>
            </a:r>
          </a:p>
        </p:txBody>
      </p:sp>
      <p:sp>
        <p:nvSpPr>
          <p:cNvPr id="3" name="Content Placeholder 2">
            <a:extLst>
              <a:ext uri="{FF2B5EF4-FFF2-40B4-BE49-F238E27FC236}">
                <a16:creationId xmlns:a16="http://schemas.microsoft.com/office/drawing/2014/main" id="{4599FE62-50C8-929B-63A4-39B10D52FB6B}"/>
              </a:ext>
            </a:extLst>
          </p:cNvPr>
          <p:cNvSpPr>
            <a:spLocks noGrp="1"/>
          </p:cNvSpPr>
          <p:nvPr>
            <p:ph idx="1"/>
          </p:nvPr>
        </p:nvSpPr>
        <p:spPr/>
        <p:txBody>
          <a:bodyPr>
            <a:normAutofit fontScale="77500" lnSpcReduction="20000"/>
          </a:bodyPr>
          <a:lstStyle/>
          <a:p>
            <a:r>
              <a:rPr lang="en-US" dirty="0"/>
              <a:t>On March 15th, the Chief Executive, Mr. Carrie Lam, continued her visit to Beijing. She visited the Ministry of Science and Technology, the Ministry of Culture and Tourism, the General Administration of Customs, and the Ministry of Commerce, and exchanged views with leaders of these departments on matters of common concern. The Director of the Tourism Bureau, Mr. Yang </a:t>
            </a:r>
            <a:r>
              <a:rPr lang="en-US" dirty="0" err="1"/>
              <a:t>Runxiong</a:t>
            </a:r>
            <a:r>
              <a:rPr lang="en-US" dirty="0"/>
              <a:t>, the Director of the Constitutional and Mainland Affairs Bureau, Mr. Patrick Nip, the Director of the Security Bureau, Mr. John Lee Ka-</a:t>
            </a:r>
            <a:r>
              <a:rPr lang="en-US" dirty="0" err="1"/>
              <a:t>chiu</a:t>
            </a:r>
            <a:r>
              <a:rPr lang="en-US" dirty="0"/>
              <a:t>, the Director of the Commerce and Economic Development Bureau, Mr. Edward </a:t>
            </a:r>
            <a:r>
              <a:rPr lang="en-US" dirty="0" err="1"/>
              <a:t>Yau</a:t>
            </a:r>
            <a:r>
              <a:rPr lang="en-US" dirty="0"/>
              <a:t> Tang-</a:t>
            </a:r>
            <a:r>
              <a:rPr lang="en-US" dirty="0" err="1"/>
              <a:t>wah</a:t>
            </a:r>
            <a:r>
              <a:rPr lang="en-US" dirty="0"/>
              <a:t>, the Director of Health, Professor Sophia Chan Siu-</a:t>
            </a:r>
            <a:r>
              <a:rPr lang="en-US" dirty="0" err="1"/>
              <a:t>chee</a:t>
            </a:r>
            <a:r>
              <a:rPr lang="en-US" dirty="0"/>
              <a:t>, and the Director of the Innovation and Technology Bureau, Professor Alfred Sit Wing-hang, also attended the relevant meetings.</a:t>
            </a:r>
          </a:p>
        </p:txBody>
      </p:sp>
      <p:sp>
        <p:nvSpPr>
          <p:cNvPr id="4" name="Footer Placeholder 3">
            <a:extLst>
              <a:ext uri="{FF2B5EF4-FFF2-40B4-BE49-F238E27FC236}">
                <a16:creationId xmlns:a16="http://schemas.microsoft.com/office/drawing/2014/main" id="{EC1FB62F-E4AB-CB1F-3C15-329FDA66C6EE}"/>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3259622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ADDCE-FF29-5F0C-BAF1-7B041366AFD8}"/>
              </a:ext>
            </a:extLst>
          </p:cNvPr>
          <p:cNvSpPr>
            <a:spLocks noGrp="1"/>
          </p:cNvSpPr>
          <p:nvPr>
            <p:ph type="title"/>
          </p:nvPr>
        </p:nvSpPr>
        <p:spPr>
          <a:xfrm>
            <a:off x="565151" y="770889"/>
            <a:ext cx="4133560" cy="3395469"/>
          </a:xfrm>
        </p:spPr>
        <p:txBody>
          <a:bodyPr>
            <a:normAutofit/>
          </a:bodyPr>
          <a:lstStyle/>
          <a:p>
            <a:r>
              <a:rPr lang="en-US" dirty="0"/>
              <a:t>AI is everywhere</a:t>
            </a:r>
          </a:p>
        </p:txBody>
      </p:sp>
      <p:cxnSp>
        <p:nvCxnSpPr>
          <p:cNvPr id="23" name="Straight Connector 11">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7BE3077-8C05-2288-88AE-2A948E7E21B4}"/>
              </a:ext>
            </a:extLst>
          </p:cNvPr>
          <p:cNvGraphicFramePr>
            <a:graphicFrameLocks noGrp="1"/>
          </p:cNvGraphicFramePr>
          <p:nvPr>
            <p:ph idx="1"/>
            <p:extLst>
              <p:ext uri="{D42A27DB-BD31-4B8C-83A1-F6EECF244321}">
                <p14:modId xmlns:p14="http://schemas.microsoft.com/office/powerpoint/2010/main" val="2807529817"/>
              </p:ext>
            </p:extLst>
          </p:nvPr>
        </p:nvGraphicFramePr>
        <p:xfrm>
          <a:off x="5316278" y="809039"/>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a:extLst>
              <a:ext uri="{FF2B5EF4-FFF2-40B4-BE49-F238E27FC236}">
                <a16:creationId xmlns:a16="http://schemas.microsoft.com/office/drawing/2014/main" id="{794ED2FB-207A-1BC9-39B6-910687E487D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4107" r="-2" b="-2"/>
          <a:stretch/>
        </p:blipFill>
        <p:spPr bwMode="auto">
          <a:xfrm>
            <a:off x="779059" y="2422402"/>
            <a:ext cx="1879080" cy="1590795"/>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descr="Stock market graph on display">
            <a:extLst>
              <a:ext uri="{FF2B5EF4-FFF2-40B4-BE49-F238E27FC236}">
                <a16:creationId xmlns:a16="http://schemas.microsoft.com/office/drawing/2014/main" id="{948BDAE2-C826-2FB9-92CA-0F77ACC3255A}"/>
              </a:ext>
            </a:extLst>
          </p:cNvPr>
          <p:cNvPicPr>
            <a:picLocks noChangeAspect="1"/>
          </p:cNvPicPr>
          <p:nvPr/>
        </p:nvPicPr>
        <p:blipFill rotWithShape="1">
          <a:blip r:embed="rId8"/>
          <a:srcRect l="20139" r="11047"/>
          <a:stretch/>
        </p:blipFill>
        <p:spPr>
          <a:xfrm>
            <a:off x="2411916" y="2786273"/>
            <a:ext cx="1895276" cy="1597448"/>
          </a:xfrm>
          <a:prstGeom prst="rect">
            <a:avLst/>
          </a:prstGeom>
        </p:spPr>
      </p:pic>
      <p:pic>
        <p:nvPicPr>
          <p:cNvPr id="4" name="Picture 3" descr="Cute yellow robot">
            <a:extLst>
              <a:ext uri="{FF2B5EF4-FFF2-40B4-BE49-F238E27FC236}">
                <a16:creationId xmlns:a16="http://schemas.microsoft.com/office/drawing/2014/main" id="{F1EC0F6C-7627-1468-099C-3CCBE20C42E2}"/>
              </a:ext>
            </a:extLst>
          </p:cNvPr>
          <p:cNvPicPr>
            <a:picLocks noChangeAspect="1"/>
          </p:cNvPicPr>
          <p:nvPr/>
        </p:nvPicPr>
        <p:blipFill rotWithShape="1">
          <a:blip r:embed="rId9"/>
          <a:srcRect l="21371" r="-4" b="-4"/>
          <a:stretch/>
        </p:blipFill>
        <p:spPr>
          <a:xfrm>
            <a:off x="857392" y="4101231"/>
            <a:ext cx="1873913" cy="1590791"/>
          </a:xfrm>
          <a:prstGeom prst="rect">
            <a:avLst/>
          </a:prstGeom>
        </p:spPr>
      </p:pic>
      <p:pic>
        <p:nvPicPr>
          <p:cNvPr id="8" name="Picture 7" descr="Icons of different breeds of dogs">
            <a:extLst>
              <a:ext uri="{FF2B5EF4-FFF2-40B4-BE49-F238E27FC236}">
                <a16:creationId xmlns:a16="http://schemas.microsoft.com/office/drawing/2014/main" id="{6440F2B8-5E10-E811-8439-C611A78A42EE}"/>
              </a:ext>
            </a:extLst>
          </p:cNvPr>
          <p:cNvPicPr>
            <a:picLocks noChangeAspect="1"/>
          </p:cNvPicPr>
          <p:nvPr/>
        </p:nvPicPr>
        <p:blipFill rotWithShape="1">
          <a:blip r:embed="rId10"/>
          <a:srcRect l="13902" r="11945" b="-1"/>
          <a:stretch/>
        </p:blipFill>
        <p:spPr>
          <a:xfrm>
            <a:off x="2566099" y="4530229"/>
            <a:ext cx="1773182" cy="1494544"/>
          </a:xfrm>
          <a:prstGeom prst="rect">
            <a:avLst/>
          </a:prstGeom>
        </p:spPr>
      </p:pic>
      <p:sp>
        <p:nvSpPr>
          <p:cNvPr id="10" name="Footer Placeholder 9">
            <a:extLst>
              <a:ext uri="{FF2B5EF4-FFF2-40B4-BE49-F238E27FC236}">
                <a16:creationId xmlns:a16="http://schemas.microsoft.com/office/drawing/2014/main" id="{0CD83501-09C5-0447-3654-101B4F73C3E1}"/>
              </a:ext>
            </a:extLst>
          </p:cNvPr>
          <p:cNvSpPr>
            <a:spLocks noGrp="1"/>
          </p:cNvSpPr>
          <p:nvPr>
            <p:ph type="ftr" sz="quarter" idx="11"/>
          </p:nvPr>
        </p:nvSpPr>
        <p:spPr/>
        <p:txBody>
          <a:bodyPr/>
          <a:lstStyle/>
          <a:p>
            <a:r>
              <a:rPr lang="en-US" dirty="0"/>
              <a:t>Unleashing the Potential of Artificial Intelligence in Translation (Sai-cheong Siu, June 2023)</a:t>
            </a:r>
          </a:p>
        </p:txBody>
      </p:sp>
    </p:spTree>
    <p:extLst>
      <p:ext uri="{BB962C8B-B14F-4D97-AF65-F5344CB8AC3E}">
        <p14:creationId xmlns:p14="http://schemas.microsoft.com/office/powerpoint/2010/main" val="408600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488510D8-FA17-4263-91E1-EC50600EAA5B}"/>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483CA787-A7C0-4B9D-A67E-AC64512429BD}"/>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332A561A-A1FB-4793-AAA1-595C3C9EF7D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23F62C4A-420D-490C-AEB2-E9AA5B53C6BB}"/>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CE8D0CFE-5C54-4B08-83BF-B6B86CC79B79}"/>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67E0DEAE-DF1A-4279-97B9-AE76CDBFF05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C7EC3846-9D25-4F96-B926-E5A22C559C94}"/>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1C9A0F82-F7BB-497A-8192-71F62AC19BA3}"/>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1BA4DF8B-8C2B-4024-BC72-967A045A11D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3CF6BA05-6F8F-4B7C-8489-B0260D24D03C}"/>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BAB3F2E6-8D7E-4867-A233-1A63EF0E4D95}"/>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12798951-FE2E-4ADD-9CF0-22006CFDDB2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CD70A-02C0-0AF9-D626-C1FDAFFF3741}"/>
              </a:ext>
            </a:extLst>
          </p:cNvPr>
          <p:cNvSpPr>
            <a:spLocks noGrp="1"/>
          </p:cNvSpPr>
          <p:nvPr>
            <p:ph type="title"/>
          </p:nvPr>
        </p:nvSpPr>
        <p:spPr/>
        <p:txBody>
          <a:bodyPr>
            <a:normAutofit/>
          </a:bodyPr>
          <a:lstStyle/>
          <a:p>
            <a:r>
              <a:rPr lang="en-US" dirty="0" err="1"/>
              <a:t>ChatGPT’s</a:t>
            </a:r>
            <a:r>
              <a:rPr lang="en-US" dirty="0"/>
              <a:t> translation</a:t>
            </a:r>
          </a:p>
        </p:txBody>
      </p:sp>
      <p:sp>
        <p:nvSpPr>
          <p:cNvPr id="3" name="Content Placeholder 2">
            <a:extLst>
              <a:ext uri="{FF2B5EF4-FFF2-40B4-BE49-F238E27FC236}">
                <a16:creationId xmlns:a16="http://schemas.microsoft.com/office/drawing/2014/main" id="{4599FE62-50C8-929B-63A4-39B10D52FB6B}"/>
              </a:ext>
            </a:extLst>
          </p:cNvPr>
          <p:cNvSpPr>
            <a:spLocks noGrp="1"/>
          </p:cNvSpPr>
          <p:nvPr>
            <p:ph idx="1"/>
          </p:nvPr>
        </p:nvSpPr>
        <p:spPr/>
        <p:txBody>
          <a:bodyPr>
            <a:normAutofit fontScale="77500" lnSpcReduction="20000"/>
          </a:bodyPr>
          <a:lstStyle/>
          <a:p>
            <a:r>
              <a:rPr lang="en-US" dirty="0"/>
              <a:t>On March 15th, the Chief Executive, </a:t>
            </a:r>
            <a:r>
              <a:rPr lang="en-US" dirty="0">
                <a:highlight>
                  <a:srgbClr val="FFFF00"/>
                </a:highlight>
              </a:rPr>
              <a:t>Mr. Carrie Lam</a:t>
            </a:r>
            <a:r>
              <a:rPr lang="en-US" dirty="0"/>
              <a:t>, continued </a:t>
            </a:r>
            <a:r>
              <a:rPr lang="en-US" dirty="0">
                <a:highlight>
                  <a:srgbClr val="FFFF00"/>
                </a:highlight>
              </a:rPr>
              <a:t>her</a:t>
            </a:r>
            <a:r>
              <a:rPr lang="en-US" dirty="0"/>
              <a:t> visit to Beijing. She visited the Ministry of Science and Technology, the Ministry of Culture and Tourism, the General Administration of Customs, and the Ministry of Commerce, and exchanged views with leaders of these departments on matters of common concern. The Director of the Tourism Bureau, Mr. Yang </a:t>
            </a:r>
            <a:r>
              <a:rPr lang="en-US" dirty="0" err="1"/>
              <a:t>Runxiong</a:t>
            </a:r>
            <a:r>
              <a:rPr lang="en-US" dirty="0"/>
              <a:t>, the Director of the Constitutional and Mainland Affairs Bureau, Mr. Patrick Nip, </a:t>
            </a:r>
            <a:r>
              <a:rPr lang="en-US" dirty="0">
                <a:highlight>
                  <a:srgbClr val="FFFF00"/>
                </a:highlight>
              </a:rPr>
              <a:t>the Director of the Security Bureau, Mr. John Lee Ka-</a:t>
            </a:r>
            <a:r>
              <a:rPr lang="en-US" dirty="0" err="1">
                <a:highlight>
                  <a:srgbClr val="FFFF00"/>
                </a:highlight>
              </a:rPr>
              <a:t>chiu</a:t>
            </a:r>
            <a:r>
              <a:rPr lang="en-US" dirty="0"/>
              <a:t>, the Director of the Commerce and Economic Development Bureau, Mr. Edward </a:t>
            </a:r>
            <a:r>
              <a:rPr lang="en-US" dirty="0" err="1"/>
              <a:t>Yau</a:t>
            </a:r>
            <a:r>
              <a:rPr lang="en-US" dirty="0"/>
              <a:t> Tang-</a:t>
            </a:r>
            <a:r>
              <a:rPr lang="en-US" dirty="0" err="1"/>
              <a:t>wah</a:t>
            </a:r>
            <a:r>
              <a:rPr lang="en-US" dirty="0"/>
              <a:t>, the Director of Health, Professor Sophia Chan Siu-</a:t>
            </a:r>
            <a:r>
              <a:rPr lang="en-US" dirty="0" err="1"/>
              <a:t>chee</a:t>
            </a:r>
            <a:r>
              <a:rPr lang="en-US" dirty="0"/>
              <a:t>, and the Director of the Innovation and Technology Bureau, Professor Alfred Sit Wing-hang, also attended the relevant meetings.</a:t>
            </a:r>
          </a:p>
        </p:txBody>
      </p:sp>
      <p:sp>
        <p:nvSpPr>
          <p:cNvPr id="4" name="Footer Placeholder 3">
            <a:extLst>
              <a:ext uri="{FF2B5EF4-FFF2-40B4-BE49-F238E27FC236}">
                <a16:creationId xmlns:a16="http://schemas.microsoft.com/office/drawing/2014/main" id="{AF1CCEA4-0D83-27CC-B9BA-0784A2533B82}"/>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3722980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CD70A-02C0-0AF9-D626-C1FDAFFF3741}"/>
              </a:ext>
            </a:extLst>
          </p:cNvPr>
          <p:cNvSpPr>
            <a:spLocks noGrp="1"/>
          </p:cNvSpPr>
          <p:nvPr>
            <p:ph type="title"/>
          </p:nvPr>
        </p:nvSpPr>
        <p:spPr/>
        <p:txBody>
          <a:bodyPr>
            <a:normAutofit/>
          </a:bodyPr>
          <a:lstStyle/>
          <a:p>
            <a:r>
              <a:rPr lang="en-US" dirty="0" err="1"/>
              <a:t>ChatGPT’s</a:t>
            </a:r>
            <a:r>
              <a:rPr lang="en-US" dirty="0"/>
              <a:t> translation</a:t>
            </a:r>
          </a:p>
        </p:txBody>
      </p:sp>
      <p:sp>
        <p:nvSpPr>
          <p:cNvPr id="3" name="Content Placeholder 2">
            <a:extLst>
              <a:ext uri="{FF2B5EF4-FFF2-40B4-BE49-F238E27FC236}">
                <a16:creationId xmlns:a16="http://schemas.microsoft.com/office/drawing/2014/main" id="{4599FE62-50C8-929B-63A4-39B10D52FB6B}"/>
              </a:ext>
            </a:extLst>
          </p:cNvPr>
          <p:cNvSpPr>
            <a:spLocks noGrp="1"/>
          </p:cNvSpPr>
          <p:nvPr>
            <p:ph idx="1"/>
          </p:nvPr>
        </p:nvSpPr>
        <p:spPr/>
        <p:txBody>
          <a:bodyPr>
            <a:normAutofit fontScale="77500" lnSpcReduction="20000"/>
          </a:bodyPr>
          <a:lstStyle/>
          <a:p>
            <a:r>
              <a:rPr lang="en-US" dirty="0"/>
              <a:t>On March 15th, the Chief Executive, Mr. Carrie Lam, continued her visit to Beijing. She visited the Ministry of Science and Technology, the Ministry of Culture and Tourism, the General Administration of Customs, and the Ministry of Commerce, and exchanged views with leaders of these departments on matters of common concern. </a:t>
            </a:r>
            <a:r>
              <a:rPr lang="en-US" dirty="0">
                <a:highlight>
                  <a:srgbClr val="00FF00"/>
                </a:highlight>
              </a:rPr>
              <a:t>The Director of the Tourism Bureau, Mr. Yang </a:t>
            </a:r>
            <a:r>
              <a:rPr lang="en-US" dirty="0" err="1">
                <a:highlight>
                  <a:srgbClr val="00FF00"/>
                </a:highlight>
              </a:rPr>
              <a:t>Runxiong</a:t>
            </a:r>
            <a:r>
              <a:rPr lang="en-US" dirty="0">
                <a:highlight>
                  <a:srgbClr val="00FF00"/>
                </a:highlight>
              </a:rPr>
              <a:t>, the Director of the Constitutional and Mainland Affairs Bureau, Mr. Patrick Nip, the Director of the Security Bureau, Mr. John Lee Ka-</a:t>
            </a:r>
            <a:r>
              <a:rPr lang="en-US" dirty="0" err="1">
                <a:highlight>
                  <a:srgbClr val="00FF00"/>
                </a:highlight>
              </a:rPr>
              <a:t>chiu</a:t>
            </a:r>
            <a:r>
              <a:rPr lang="en-US" dirty="0">
                <a:highlight>
                  <a:srgbClr val="00FF00"/>
                </a:highlight>
              </a:rPr>
              <a:t>, the Director of the Commerce and Economic Development Bureau, Mr. Edward </a:t>
            </a:r>
            <a:r>
              <a:rPr lang="en-US" dirty="0" err="1">
                <a:highlight>
                  <a:srgbClr val="00FF00"/>
                </a:highlight>
              </a:rPr>
              <a:t>Yau</a:t>
            </a:r>
            <a:r>
              <a:rPr lang="en-US" dirty="0">
                <a:highlight>
                  <a:srgbClr val="00FF00"/>
                </a:highlight>
              </a:rPr>
              <a:t> Tang-</a:t>
            </a:r>
            <a:r>
              <a:rPr lang="en-US" dirty="0" err="1">
                <a:highlight>
                  <a:srgbClr val="00FF00"/>
                </a:highlight>
              </a:rPr>
              <a:t>wah</a:t>
            </a:r>
            <a:r>
              <a:rPr lang="en-US" dirty="0">
                <a:highlight>
                  <a:srgbClr val="00FF00"/>
                </a:highlight>
              </a:rPr>
              <a:t>, the Director of Health, Professor Sophia Chan Siu-</a:t>
            </a:r>
            <a:r>
              <a:rPr lang="en-US" dirty="0" err="1">
                <a:highlight>
                  <a:srgbClr val="00FF00"/>
                </a:highlight>
              </a:rPr>
              <a:t>chee</a:t>
            </a:r>
            <a:r>
              <a:rPr lang="en-US" dirty="0">
                <a:highlight>
                  <a:srgbClr val="00FF00"/>
                </a:highlight>
              </a:rPr>
              <a:t>, and the Director of the Innovation and Technology Bureau, Professor Alfred Sit Wing-hang</a:t>
            </a:r>
            <a:r>
              <a:rPr lang="en-US" dirty="0"/>
              <a:t>, also attended the relevant meetings.</a:t>
            </a:r>
          </a:p>
        </p:txBody>
      </p:sp>
      <p:sp>
        <p:nvSpPr>
          <p:cNvPr id="4" name="Footer Placeholder 3">
            <a:extLst>
              <a:ext uri="{FF2B5EF4-FFF2-40B4-BE49-F238E27FC236}">
                <a16:creationId xmlns:a16="http://schemas.microsoft.com/office/drawing/2014/main" id="{62D852DC-E3D3-EA72-C9F3-7160C0A0491C}"/>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1180727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DAF7-D0B8-66A4-7B2F-F0A7932E9171}"/>
              </a:ext>
            </a:extLst>
          </p:cNvPr>
          <p:cNvSpPr>
            <a:spLocks noGrp="1"/>
          </p:cNvSpPr>
          <p:nvPr>
            <p:ph type="title"/>
          </p:nvPr>
        </p:nvSpPr>
        <p:spPr/>
        <p:txBody>
          <a:bodyPr/>
          <a:lstStyle/>
          <a:p>
            <a:r>
              <a:rPr lang="en-US" dirty="0"/>
              <a:t>3. AI for Specialized Translation</a:t>
            </a:r>
          </a:p>
        </p:txBody>
      </p:sp>
      <p:sp>
        <p:nvSpPr>
          <p:cNvPr id="3" name="Text Placeholder 2">
            <a:extLst>
              <a:ext uri="{FF2B5EF4-FFF2-40B4-BE49-F238E27FC236}">
                <a16:creationId xmlns:a16="http://schemas.microsoft.com/office/drawing/2014/main" id="{8E061DAF-9A5B-975F-32BA-B6C34A81125A}"/>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9D614F13-D9A2-3FB7-4213-B093D535C33A}"/>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2233657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5B1A8-E4B7-9E85-AFA8-8D4AAAC8022D}"/>
              </a:ext>
            </a:extLst>
          </p:cNvPr>
          <p:cNvSpPr>
            <a:spLocks noGrp="1"/>
          </p:cNvSpPr>
          <p:nvPr>
            <p:ph type="title"/>
          </p:nvPr>
        </p:nvSpPr>
        <p:spPr>
          <a:xfrm>
            <a:off x="565150" y="770890"/>
            <a:ext cx="8816845" cy="1268984"/>
          </a:xfrm>
        </p:spPr>
        <p:txBody>
          <a:bodyPr>
            <a:normAutofit fontScale="90000"/>
          </a:bodyPr>
          <a:lstStyle/>
          <a:p>
            <a:r>
              <a:rPr lang="en-US" dirty="0"/>
              <a:t>Development of AI-driven applications for specialized translation</a:t>
            </a:r>
            <a:endParaRPr lang="en-US" dirty="0">
              <a:solidFill>
                <a:srgbClr val="FF0000"/>
              </a:solidFill>
            </a:endParaRPr>
          </a:p>
        </p:txBody>
      </p:sp>
      <p:sp>
        <p:nvSpPr>
          <p:cNvPr id="3" name="Content Placeholder 2">
            <a:extLst>
              <a:ext uri="{FF2B5EF4-FFF2-40B4-BE49-F238E27FC236}">
                <a16:creationId xmlns:a16="http://schemas.microsoft.com/office/drawing/2014/main" id="{750577FB-24DB-F7F4-F0E1-A5B940828EAD}"/>
              </a:ext>
            </a:extLst>
          </p:cNvPr>
          <p:cNvSpPr>
            <a:spLocks noGrp="1"/>
          </p:cNvSpPr>
          <p:nvPr>
            <p:ph idx="1"/>
          </p:nvPr>
        </p:nvSpPr>
        <p:spPr/>
        <p:txBody>
          <a:bodyPr/>
          <a:lstStyle/>
          <a:p>
            <a:r>
              <a:rPr lang="en-US" dirty="0"/>
              <a:t>Platform 1: </a:t>
            </a:r>
            <a:r>
              <a:rPr lang="en-US" dirty="0" err="1"/>
              <a:t>IPOTranslate</a:t>
            </a:r>
            <a:endParaRPr lang="en-US" dirty="0"/>
          </a:p>
          <a:p>
            <a:r>
              <a:rPr lang="en-US" dirty="0"/>
              <a:t>Platform 2: </a:t>
            </a:r>
            <a:r>
              <a:rPr lang="en-US" dirty="0" err="1"/>
              <a:t>GovPR</a:t>
            </a:r>
            <a:r>
              <a:rPr lang="en-US" dirty="0"/>
              <a:t> Translation</a:t>
            </a:r>
          </a:p>
          <a:p>
            <a:r>
              <a:rPr lang="en-US" dirty="0"/>
              <a:t>Platform 3: </a:t>
            </a:r>
            <a:r>
              <a:rPr lang="en-US" dirty="0" err="1"/>
              <a:t>DharmaBridge</a:t>
            </a:r>
            <a:endParaRPr lang="en-US" dirty="0"/>
          </a:p>
          <a:p>
            <a:endParaRPr lang="en-US" dirty="0"/>
          </a:p>
        </p:txBody>
      </p:sp>
      <p:sp>
        <p:nvSpPr>
          <p:cNvPr id="4" name="Footer Placeholder 3">
            <a:extLst>
              <a:ext uri="{FF2B5EF4-FFF2-40B4-BE49-F238E27FC236}">
                <a16:creationId xmlns:a16="http://schemas.microsoft.com/office/drawing/2014/main" id="{E44FAD88-8F89-A3E0-DCBF-803CF941D86E}"/>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100452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F74AD-176E-215F-FA14-4131EE5538CB}"/>
              </a:ext>
            </a:extLst>
          </p:cNvPr>
          <p:cNvSpPr>
            <a:spLocks noGrp="1"/>
          </p:cNvSpPr>
          <p:nvPr>
            <p:ph type="title"/>
          </p:nvPr>
        </p:nvSpPr>
        <p:spPr/>
        <p:txBody>
          <a:bodyPr/>
          <a:lstStyle/>
          <a:p>
            <a:r>
              <a:rPr lang="en-US" dirty="0"/>
              <a:t>Platform 1: </a:t>
            </a:r>
            <a:r>
              <a:rPr lang="en-US" dirty="0" err="1"/>
              <a:t>IPOTranslate</a:t>
            </a:r>
            <a:endParaRPr lang="en-US" dirty="0"/>
          </a:p>
        </p:txBody>
      </p:sp>
      <p:sp>
        <p:nvSpPr>
          <p:cNvPr id="3" name="Content Placeholder 2">
            <a:extLst>
              <a:ext uri="{FF2B5EF4-FFF2-40B4-BE49-F238E27FC236}">
                <a16:creationId xmlns:a16="http://schemas.microsoft.com/office/drawing/2014/main" id="{AD20D802-B060-CCE2-172B-F21A4BB827FC}"/>
              </a:ext>
            </a:extLst>
          </p:cNvPr>
          <p:cNvSpPr>
            <a:spLocks noGrp="1"/>
          </p:cNvSpPr>
          <p:nvPr>
            <p:ph idx="1"/>
          </p:nvPr>
        </p:nvSpPr>
        <p:spPr/>
        <p:txBody>
          <a:bodyPr/>
          <a:lstStyle/>
          <a:p>
            <a:r>
              <a:rPr lang="en-US" dirty="0"/>
              <a:t>An online platform for computer (-aided) translation of prospectuses for Initial Public Offerings (IPOs) from English into Chinese</a:t>
            </a:r>
          </a:p>
          <a:p>
            <a:pPr marL="0" indent="0">
              <a:buNone/>
            </a:pPr>
            <a:endParaRPr lang="en-US" dirty="0"/>
          </a:p>
          <a:p>
            <a:pPr marL="0" indent="0">
              <a:buNone/>
            </a:pPr>
            <a:r>
              <a:rPr lang="en-US" sz="1800" dirty="0"/>
              <a:t>The work was supported by a grant from the Innovation and Technology Commission (Project No. ITF/238/17).</a:t>
            </a:r>
          </a:p>
        </p:txBody>
      </p:sp>
      <p:sp>
        <p:nvSpPr>
          <p:cNvPr id="4" name="Footer Placeholder 3">
            <a:extLst>
              <a:ext uri="{FF2B5EF4-FFF2-40B4-BE49-F238E27FC236}">
                <a16:creationId xmlns:a16="http://schemas.microsoft.com/office/drawing/2014/main" id="{71C6DD39-476A-EE86-3C36-7A5022FCFD4B}"/>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396270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BC552F-2F33-564E-BD70-60B980E34223}"/>
              </a:ext>
            </a:extLst>
          </p:cNvPr>
          <p:cNvPicPr>
            <a:picLocks noChangeAspect="1"/>
          </p:cNvPicPr>
          <p:nvPr/>
        </p:nvPicPr>
        <p:blipFill>
          <a:blip r:embed="rId2"/>
          <a:stretch>
            <a:fillRect/>
          </a:stretch>
        </p:blipFill>
        <p:spPr>
          <a:xfrm>
            <a:off x="129623" y="0"/>
            <a:ext cx="11932753" cy="6858000"/>
          </a:xfrm>
          <a:prstGeom prst="rect">
            <a:avLst/>
          </a:prstGeom>
        </p:spPr>
      </p:pic>
      <p:sp>
        <p:nvSpPr>
          <p:cNvPr id="5" name="Footer Placeholder 4">
            <a:extLst>
              <a:ext uri="{FF2B5EF4-FFF2-40B4-BE49-F238E27FC236}">
                <a16:creationId xmlns:a16="http://schemas.microsoft.com/office/drawing/2014/main" id="{8BE3DC2E-E819-2A52-3090-B263F2C1A8AD}"/>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3583541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F74AD-176E-215F-FA14-4131EE5538CB}"/>
              </a:ext>
            </a:extLst>
          </p:cNvPr>
          <p:cNvSpPr>
            <a:spLocks noGrp="1"/>
          </p:cNvSpPr>
          <p:nvPr>
            <p:ph type="title"/>
          </p:nvPr>
        </p:nvSpPr>
        <p:spPr/>
        <p:txBody>
          <a:bodyPr>
            <a:normAutofit fontScale="90000"/>
          </a:bodyPr>
          <a:lstStyle/>
          <a:p>
            <a:r>
              <a:rPr lang="en-US" dirty="0"/>
              <a:t>IPO Prospectuses in Hong Kong</a:t>
            </a:r>
          </a:p>
        </p:txBody>
      </p:sp>
      <p:sp>
        <p:nvSpPr>
          <p:cNvPr id="3" name="Content Placeholder 2">
            <a:extLst>
              <a:ext uri="{FF2B5EF4-FFF2-40B4-BE49-F238E27FC236}">
                <a16:creationId xmlns:a16="http://schemas.microsoft.com/office/drawing/2014/main" id="{AD20D802-B060-CCE2-172B-F21A4BB827FC}"/>
              </a:ext>
            </a:extLst>
          </p:cNvPr>
          <p:cNvSpPr>
            <a:spLocks noGrp="1"/>
          </p:cNvSpPr>
          <p:nvPr>
            <p:ph idx="1"/>
          </p:nvPr>
        </p:nvSpPr>
        <p:spPr/>
        <p:txBody>
          <a:bodyPr>
            <a:normAutofit fontScale="92500" lnSpcReduction="10000"/>
          </a:bodyPr>
          <a:lstStyle/>
          <a:p>
            <a:r>
              <a:rPr lang="en-US" dirty="0"/>
              <a:t>IPO prospectus is a comprehensive document that outlines the details of a company's financial health, operations, and plans.</a:t>
            </a:r>
          </a:p>
          <a:p>
            <a:r>
              <a:rPr lang="en-US" dirty="0"/>
              <a:t>In Hong Kong, IPO prospectus must be available in both English and Chinese to cater to the diverse investor base and comply with regulatory requirements.</a:t>
            </a:r>
          </a:p>
          <a:p>
            <a:r>
              <a:rPr lang="en-US" dirty="0"/>
              <a:t>This has led to high demand for professional translation services to ensure accurate and timely translations.</a:t>
            </a:r>
          </a:p>
        </p:txBody>
      </p:sp>
      <p:sp>
        <p:nvSpPr>
          <p:cNvPr id="4" name="Footer Placeholder 3">
            <a:extLst>
              <a:ext uri="{FF2B5EF4-FFF2-40B4-BE49-F238E27FC236}">
                <a16:creationId xmlns:a16="http://schemas.microsoft.com/office/drawing/2014/main" id="{97522110-4913-1536-9737-B44E87216B9F}"/>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36647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F74AD-176E-215F-FA14-4131EE5538CB}"/>
              </a:ext>
            </a:extLst>
          </p:cNvPr>
          <p:cNvSpPr>
            <a:spLocks noGrp="1"/>
          </p:cNvSpPr>
          <p:nvPr>
            <p:ph type="title"/>
          </p:nvPr>
        </p:nvSpPr>
        <p:spPr/>
        <p:txBody>
          <a:bodyPr/>
          <a:lstStyle/>
          <a:p>
            <a:r>
              <a:rPr lang="en-US" dirty="0"/>
              <a:t>Features of the platform</a:t>
            </a:r>
          </a:p>
        </p:txBody>
      </p:sp>
      <p:sp>
        <p:nvSpPr>
          <p:cNvPr id="3" name="Content Placeholder 2">
            <a:extLst>
              <a:ext uri="{FF2B5EF4-FFF2-40B4-BE49-F238E27FC236}">
                <a16:creationId xmlns:a16="http://schemas.microsoft.com/office/drawing/2014/main" id="{AD20D802-B060-CCE2-172B-F21A4BB827FC}"/>
              </a:ext>
            </a:extLst>
          </p:cNvPr>
          <p:cNvSpPr>
            <a:spLocks noGrp="1"/>
          </p:cNvSpPr>
          <p:nvPr>
            <p:ph idx="1"/>
          </p:nvPr>
        </p:nvSpPr>
        <p:spPr/>
        <p:txBody>
          <a:bodyPr/>
          <a:lstStyle/>
          <a:p>
            <a:r>
              <a:rPr lang="en-US" b="1" dirty="0"/>
              <a:t>Feature 1:</a:t>
            </a:r>
            <a:r>
              <a:rPr lang="en-US" dirty="0"/>
              <a:t> Specialized NMT models trained on financial documents</a:t>
            </a:r>
          </a:p>
          <a:p>
            <a:r>
              <a:rPr lang="en-US" b="1" dirty="0"/>
              <a:t>Feature 2:</a:t>
            </a:r>
            <a:r>
              <a:rPr lang="en-US" dirty="0"/>
              <a:t> Two models with distinct architectures for generation of two results</a:t>
            </a:r>
          </a:p>
        </p:txBody>
      </p:sp>
      <p:sp>
        <p:nvSpPr>
          <p:cNvPr id="4" name="Rounded Rectangle 3">
            <a:extLst>
              <a:ext uri="{FF2B5EF4-FFF2-40B4-BE49-F238E27FC236}">
                <a16:creationId xmlns:a16="http://schemas.microsoft.com/office/drawing/2014/main" id="{7D4ED5B9-C883-6C65-6F9E-4E6B769A6DB7}"/>
              </a:ext>
            </a:extLst>
          </p:cNvPr>
          <p:cNvSpPr/>
          <p:nvPr/>
        </p:nvSpPr>
        <p:spPr>
          <a:xfrm>
            <a:off x="2669406" y="3973430"/>
            <a:ext cx="2184400" cy="11176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 Recurrent Neural Networks (RNN)</a:t>
            </a:r>
          </a:p>
        </p:txBody>
      </p:sp>
      <p:sp>
        <p:nvSpPr>
          <p:cNvPr id="5" name="TextBox 4">
            <a:extLst>
              <a:ext uri="{FF2B5EF4-FFF2-40B4-BE49-F238E27FC236}">
                <a16:creationId xmlns:a16="http://schemas.microsoft.com/office/drawing/2014/main" id="{210793EB-C264-F192-0F40-BCE53D2C7D48}"/>
              </a:ext>
            </a:extLst>
          </p:cNvPr>
          <p:cNvSpPr txBox="1"/>
          <p:nvPr/>
        </p:nvSpPr>
        <p:spPr>
          <a:xfrm>
            <a:off x="2247914" y="5335247"/>
            <a:ext cx="3027384" cy="646331"/>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HK" dirty="0"/>
              <a:t>Bidirectional RNN with Attention</a:t>
            </a:r>
          </a:p>
        </p:txBody>
      </p:sp>
      <p:sp>
        <p:nvSpPr>
          <p:cNvPr id="8" name="Rounded Rectangle 7">
            <a:extLst>
              <a:ext uri="{FF2B5EF4-FFF2-40B4-BE49-F238E27FC236}">
                <a16:creationId xmlns:a16="http://schemas.microsoft.com/office/drawing/2014/main" id="{E2982769-7894-9DB1-30B0-1913A4B69668}"/>
              </a:ext>
            </a:extLst>
          </p:cNvPr>
          <p:cNvSpPr/>
          <p:nvPr/>
        </p:nvSpPr>
        <p:spPr>
          <a:xfrm>
            <a:off x="5933920" y="3975663"/>
            <a:ext cx="2184400" cy="11176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 Self-attention Neural Networks (e.g., Transformer)</a:t>
            </a:r>
          </a:p>
        </p:txBody>
      </p:sp>
      <p:sp>
        <p:nvSpPr>
          <p:cNvPr id="9" name="TextBox 8">
            <a:extLst>
              <a:ext uri="{FF2B5EF4-FFF2-40B4-BE49-F238E27FC236}">
                <a16:creationId xmlns:a16="http://schemas.microsoft.com/office/drawing/2014/main" id="{F4FB5DFA-24F8-51D2-3F00-529E75652F10}"/>
              </a:ext>
            </a:extLst>
          </p:cNvPr>
          <p:cNvSpPr txBox="1"/>
          <p:nvPr/>
        </p:nvSpPr>
        <p:spPr>
          <a:xfrm>
            <a:off x="5512428" y="5335247"/>
            <a:ext cx="3027384" cy="646331"/>
          </a:xfrm>
          <a:prstGeom prst="rect">
            <a:avLst/>
          </a:prstGeom>
          <a:noFill/>
          <a:ln>
            <a:solidFill>
              <a:schemeClr val="accent2"/>
            </a:solidFill>
          </a:ln>
        </p:spPr>
        <p:txBody>
          <a:bodyPr wrap="square">
            <a:spAutoFit/>
          </a:bodyPr>
          <a:lstStyle/>
          <a:p>
            <a:pPr algn="ctr"/>
            <a:r>
              <a:rPr lang="en-HK" sz="1800" dirty="0">
                <a:effectLst/>
              </a:rPr>
              <a:t>Multi-head Attention with Queries, Keys and Values </a:t>
            </a:r>
            <a:endParaRPr lang="en-HK" dirty="0"/>
          </a:p>
        </p:txBody>
      </p:sp>
      <p:sp>
        <p:nvSpPr>
          <p:cNvPr id="6" name="Footer Placeholder 5">
            <a:extLst>
              <a:ext uri="{FF2B5EF4-FFF2-40B4-BE49-F238E27FC236}">
                <a16:creationId xmlns:a16="http://schemas.microsoft.com/office/drawing/2014/main" id="{FA2682E8-D402-7B69-8BBD-A69EEEF77C3E}"/>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306053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l="30" t="7118" r="66" b="1281"/>
          <a:stretch/>
        </p:blipFill>
        <p:spPr>
          <a:xfrm>
            <a:off x="152400" y="642257"/>
            <a:ext cx="11811000" cy="5910943"/>
          </a:xfrm>
          <a:prstGeom prst="rect">
            <a:avLst/>
          </a:prstGeom>
        </p:spPr>
      </p:pic>
      <p:sp>
        <p:nvSpPr>
          <p:cNvPr id="3" name="Footer Placeholder 2">
            <a:extLst>
              <a:ext uri="{FF2B5EF4-FFF2-40B4-BE49-F238E27FC236}">
                <a16:creationId xmlns:a16="http://schemas.microsoft.com/office/drawing/2014/main" id="{0DDF8B88-03D8-B5EC-2CEE-C025108EA2D7}"/>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416276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BF49-A18E-D70C-D626-B5DA71390289}"/>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C1423ED0-6AA2-98F1-6B1D-7D56548CB904}"/>
              </a:ext>
            </a:extLst>
          </p:cNvPr>
          <p:cNvSpPr>
            <a:spLocks noGrp="1"/>
          </p:cNvSpPr>
          <p:nvPr>
            <p:ph idx="1"/>
          </p:nvPr>
        </p:nvSpPr>
        <p:spPr/>
        <p:txBody>
          <a:bodyPr>
            <a:normAutofit lnSpcReduction="10000"/>
          </a:bodyPr>
          <a:lstStyle/>
          <a:p>
            <a:r>
              <a:rPr lang="en-US" altLang="zh-CN" sz="2400" dirty="0">
                <a:latin typeface="+mn-ea"/>
              </a:rPr>
              <a:t>Source Text</a:t>
            </a:r>
            <a:r>
              <a:rPr lang="zh-CN" altLang="en-US" sz="2400" dirty="0">
                <a:latin typeface="+mn-ea"/>
              </a:rPr>
              <a:t>：</a:t>
            </a:r>
            <a:r>
              <a:rPr lang="en-HK" altLang="zh-CN" sz="2400" dirty="0">
                <a:latin typeface="+mn-ea"/>
              </a:rPr>
              <a:t>You should rely only on the information contained in this prospectus to make your investment decision.</a:t>
            </a:r>
          </a:p>
          <a:p>
            <a:r>
              <a:rPr lang="en-US" altLang="zh-CN" dirty="0">
                <a:latin typeface="+mn-ea"/>
              </a:rPr>
              <a:t>Reference Translation</a:t>
            </a:r>
            <a:r>
              <a:rPr lang="zh-CN" altLang="en-US" sz="2400" dirty="0">
                <a:latin typeface="+mn-ea"/>
              </a:rPr>
              <a:t>：</a:t>
            </a:r>
            <a:r>
              <a:rPr lang="zh-CN" altLang="en-US" sz="2400" dirty="0">
                <a:latin typeface="Microsoft JhengHei" panose="020B0604030504040204" pitchFamily="34" charset="-120"/>
                <a:ea typeface="Microsoft JhengHei" panose="020B0604030504040204" pitchFamily="34" charset="-120"/>
              </a:rPr>
              <a:t>閣下應僅依賴本招股章程所載資料作出投資決定。</a:t>
            </a:r>
            <a:endParaRPr lang="en-HK" altLang="zh-CN" sz="2400" dirty="0">
              <a:latin typeface="Microsoft JhengHei" panose="020B0604030504040204" pitchFamily="34" charset="-120"/>
              <a:ea typeface="Microsoft JhengHei" panose="020B0604030504040204" pitchFamily="34" charset="-120"/>
            </a:endParaRPr>
          </a:p>
          <a:p>
            <a:r>
              <a:rPr lang="en-US" altLang="zh-CN" sz="2400" dirty="0">
                <a:latin typeface="+mn-ea"/>
              </a:rPr>
              <a:t>General MT</a:t>
            </a:r>
            <a:r>
              <a:rPr lang="zh-CN" altLang="en-US" sz="2400" dirty="0">
                <a:latin typeface="+mn-ea"/>
              </a:rPr>
              <a:t>：</a:t>
            </a:r>
            <a:r>
              <a:rPr lang="zh-CN" altLang="en-US" sz="2400" dirty="0">
                <a:highlight>
                  <a:srgbClr val="FFFF00"/>
                </a:highlight>
                <a:latin typeface="Microsoft JhengHei" panose="020B0604030504040204" pitchFamily="34" charset="-120"/>
                <a:ea typeface="Microsoft JhengHei" panose="020B0604030504040204" pitchFamily="34" charset="-120"/>
              </a:rPr>
              <a:t>您</a:t>
            </a:r>
            <a:r>
              <a:rPr lang="zh-CN" altLang="en-US" sz="2400" dirty="0">
                <a:latin typeface="Microsoft JhengHei" panose="020B0604030504040204" pitchFamily="34" charset="-120"/>
                <a:ea typeface="Microsoft JhengHei" panose="020B0604030504040204" pitchFamily="34" charset="-120"/>
              </a:rPr>
              <a:t>應僅依賴本</a:t>
            </a:r>
            <a:r>
              <a:rPr lang="zh-CN" altLang="en-US" sz="2400" dirty="0">
                <a:highlight>
                  <a:srgbClr val="FFFF00"/>
                </a:highlight>
                <a:latin typeface="Microsoft JhengHei" panose="020B0604030504040204" pitchFamily="34" charset="-120"/>
                <a:ea typeface="Microsoft JhengHei" panose="020B0604030504040204" pitchFamily="34" charset="-120"/>
              </a:rPr>
              <a:t>招股說明書</a:t>
            </a:r>
            <a:r>
              <a:rPr lang="zh-CN" altLang="en-US" sz="2400" dirty="0">
                <a:latin typeface="Microsoft JhengHei" panose="020B0604030504040204" pitchFamily="34" charset="-120"/>
                <a:ea typeface="Microsoft JhengHei" panose="020B0604030504040204" pitchFamily="34" charset="-120"/>
              </a:rPr>
              <a:t>中包含的</a:t>
            </a:r>
            <a:r>
              <a:rPr lang="zh-CN" altLang="en-US" sz="2400" dirty="0">
                <a:highlight>
                  <a:srgbClr val="FFFF00"/>
                </a:highlight>
                <a:latin typeface="Microsoft JhengHei" panose="020B0604030504040204" pitchFamily="34" charset="-120"/>
                <a:ea typeface="Microsoft JhengHei" panose="020B0604030504040204" pitchFamily="34" charset="-120"/>
              </a:rPr>
              <a:t>信息</a:t>
            </a:r>
            <a:r>
              <a:rPr lang="zh-CN" altLang="en-US" sz="2400" dirty="0">
                <a:latin typeface="Microsoft JhengHei" panose="020B0604030504040204" pitchFamily="34" charset="-120"/>
                <a:ea typeface="Microsoft JhengHei" panose="020B0604030504040204" pitchFamily="34" charset="-120"/>
              </a:rPr>
              <a:t>來做出您的投資決定。</a:t>
            </a:r>
            <a:endParaRPr lang="en-US" altLang="zh-CN" sz="2400" dirty="0">
              <a:latin typeface="Microsoft JhengHei" panose="020B0604030504040204" pitchFamily="34" charset="-120"/>
              <a:ea typeface="Microsoft JhengHei" panose="020B0604030504040204" pitchFamily="34" charset="-120"/>
            </a:endParaRPr>
          </a:p>
          <a:p>
            <a:r>
              <a:rPr lang="en-US" altLang="zh-CN" sz="2400" dirty="0">
                <a:latin typeface="+mn-ea"/>
              </a:rPr>
              <a:t>Our Model: </a:t>
            </a:r>
            <a:r>
              <a:rPr lang="zh-CN" altLang="en-US" sz="2400" dirty="0">
                <a:highlight>
                  <a:srgbClr val="FFFF00"/>
                </a:highlight>
                <a:latin typeface="Microsoft JhengHei" panose="020B0604030504040204" pitchFamily="34" charset="-120"/>
                <a:ea typeface="Microsoft JhengHei" panose="020B0604030504040204" pitchFamily="34" charset="-120"/>
              </a:rPr>
              <a:t>閣下</a:t>
            </a:r>
            <a:r>
              <a:rPr lang="zh-CN" altLang="en-US" sz="2400" dirty="0">
                <a:latin typeface="Microsoft JhengHei" panose="020B0604030504040204" pitchFamily="34" charset="-120"/>
                <a:ea typeface="Microsoft JhengHei" panose="020B0604030504040204" pitchFamily="34" charset="-120"/>
              </a:rPr>
              <a:t>應僅依賴</a:t>
            </a:r>
            <a:r>
              <a:rPr lang="zh-CN" altLang="en-US" sz="2400" dirty="0">
                <a:highlight>
                  <a:srgbClr val="FFFF00"/>
                </a:highlight>
                <a:latin typeface="Microsoft JhengHei" panose="020B0604030504040204" pitchFamily="34" charset="-120"/>
                <a:ea typeface="Microsoft JhengHei" panose="020B0604030504040204" pitchFamily="34" charset="-120"/>
              </a:rPr>
              <a:t>本招股章程</a:t>
            </a:r>
            <a:r>
              <a:rPr lang="zh-CN" altLang="en-US" sz="2400" dirty="0">
                <a:latin typeface="Microsoft JhengHei" panose="020B0604030504040204" pitchFamily="34" charset="-120"/>
                <a:ea typeface="Microsoft JhengHei" panose="020B0604030504040204" pitchFamily="34" charset="-120"/>
              </a:rPr>
              <a:t>所載</a:t>
            </a:r>
            <a:r>
              <a:rPr lang="zh-CN" altLang="en-US" sz="2400" dirty="0">
                <a:highlight>
                  <a:srgbClr val="FFFF00"/>
                </a:highlight>
                <a:latin typeface="Microsoft JhengHei" panose="020B0604030504040204" pitchFamily="34" charset="-120"/>
                <a:ea typeface="Microsoft JhengHei" panose="020B0604030504040204" pitchFamily="34" charset="-120"/>
              </a:rPr>
              <a:t>資料</a:t>
            </a:r>
            <a:r>
              <a:rPr lang="zh-CN" altLang="en-US" sz="2400" dirty="0">
                <a:latin typeface="Microsoft JhengHei" panose="020B0604030504040204" pitchFamily="34" charset="-120"/>
                <a:ea typeface="Microsoft JhengHei" panose="020B0604030504040204" pitchFamily="34" charset="-120"/>
              </a:rPr>
              <a:t>作出投資決定。</a:t>
            </a:r>
          </a:p>
        </p:txBody>
      </p:sp>
      <p:sp>
        <p:nvSpPr>
          <p:cNvPr id="4" name="Footer Placeholder 3">
            <a:extLst>
              <a:ext uri="{FF2B5EF4-FFF2-40B4-BE49-F238E27FC236}">
                <a16:creationId xmlns:a16="http://schemas.microsoft.com/office/drawing/2014/main" id="{422197B7-2529-A2D1-6C5B-1BFFAC529A50}"/>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334478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5274-0319-F85D-E3F9-7FED98E66F7C}"/>
              </a:ext>
            </a:extLst>
          </p:cNvPr>
          <p:cNvSpPr>
            <a:spLocks noGrp="1"/>
          </p:cNvSpPr>
          <p:nvPr>
            <p:ph type="title"/>
          </p:nvPr>
        </p:nvSpPr>
        <p:spPr/>
        <p:txBody>
          <a:bodyPr/>
          <a:lstStyle/>
          <a:p>
            <a:r>
              <a:rPr lang="en-US" dirty="0"/>
              <a:t>AI for Translation</a:t>
            </a:r>
          </a:p>
        </p:txBody>
      </p:sp>
      <p:graphicFrame>
        <p:nvGraphicFramePr>
          <p:cNvPr id="5" name="Content Placeholder 2">
            <a:extLst>
              <a:ext uri="{FF2B5EF4-FFF2-40B4-BE49-F238E27FC236}">
                <a16:creationId xmlns:a16="http://schemas.microsoft.com/office/drawing/2014/main" id="{8BAC0742-9232-609B-66DA-39F91D4F0337}"/>
              </a:ext>
            </a:extLst>
          </p:cNvPr>
          <p:cNvGraphicFramePr>
            <a:graphicFrameLocks noGrp="1"/>
          </p:cNvGraphicFramePr>
          <p:nvPr>
            <p:ph idx="1"/>
            <p:extLst>
              <p:ext uri="{D42A27DB-BD31-4B8C-83A1-F6EECF244321}">
                <p14:modId xmlns:p14="http://schemas.microsoft.com/office/powerpoint/2010/main" val="2781050168"/>
              </p:ext>
            </p:extLst>
          </p:nvPr>
        </p:nvGraphicFramePr>
        <p:xfrm>
          <a:off x="565150" y="2160016"/>
          <a:ext cx="7335835" cy="3601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DD65DB06-97A7-41CB-AA91-0ADFC4C3A5C1}"/>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159963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111EDC5F-E44C-48DC-A218-4B5D21DFA9F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CFD145CD-EC41-4E69-9F15-373AA2A7F7E6}"/>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D33116D9-F3EC-46FD-A839-681A9B106BAD}"/>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FAD1A948-1FBA-4B56-B55E-69840E92C3B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2A9D0-96D3-3A46-983B-E29E22643246}"/>
              </a:ext>
            </a:extLst>
          </p:cNvPr>
          <p:cNvSpPr>
            <a:spLocks noGrp="1"/>
          </p:cNvSpPr>
          <p:nvPr>
            <p:ph type="title"/>
          </p:nvPr>
        </p:nvSpPr>
        <p:spPr/>
        <p:txBody>
          <a:bodyPr/>
          <a:lstStyle/>
          <a:p>
            <a:r>
              <a:rPr lang="en-US" dirty="0"/>
              <a:t>Experiment: results</a:t>
            </a:r>
          </a:p>
        </p:txBody>
      </p:sp>
      <p:graphicFrame>
        <p:nvGraphicFramePr>
          <p:cNvPr id="3" name="Table 2">
            <a:extLst>
              <a:ext uri="{FF2B5EF4-FFF2-40B4-BE49-F238E27FC236}">
                <a16:creationId xmlns:a16="http://schemas.microsoft.com/office/drawing/2014/main" id="{12F9703E-7721-AD49-B59F-FE9948889A92}"/>
              </a:ext>
            </a:extLst>
          </p:cNvPr>
          <p:cNvGraphicFramePr>
            <a:graphicFrameLocks noGrp="1"/>
          </p:cNvGraphicFramePr>
          <p:nvPr>
            <p:extLst>
              <p:ext uri="{D42A27DB-BD31-4B8C-83A1-F6EECF244321}">
                <p14:modId xmlns:p14="http://schemas.microsoft.com/office/powerpoint/2010/main" val="1292537094"/>
              </p:ext>
            </p:extLst>
          </p:nvPr>
        </p:nvGraphicFramePr>
        <p:xfrm>
          <a:off x="828086" y="2540619"/>
          <a:ext cx="10252798" cy="1562537"/>
        </p:xfrm>
        <a:graphic>
          <a:graphicData uri="http://schemas.openxmlformats.org/drawingml/2006/table">
            <a:tbl>
              <a:tblPr firstRow="1" firstCol="1" bandRow="1">
                <a:tableStyleId>{3B4B98B0-60AC-42C2-AFA5-B58CD77FA1E5}</a:tableStyleId>
              </a:tblPr>
              <a:tblGrid>
                <a:gridCol w="1729958">
                  <a:extLst>
                    <a:ext uri="{9D8B030D-6E8A-4147-A177-3AD203B41FA5}">
                      <a16:colId xmlns:a16="http://schemas.microsoft.com/office/drawing/2014/main" val="4003292270"/>
                    </a:ext>
                  </a:extLst>
                </a:gridCol>
                <a:gridCol w="2861611">
                  <a:extLst>
                    <a:ext uri="{9D8B030D-6E8A-4147-A177-3AD203B41FA5}">
                      <a16:colId xmlns:a16="http://schemas.microsoft.com/office/drawing/2014/main" val="3508199534"/>
                    </a:ext>
                  </a:extLst>
                </a:gridCol>
                <a:gridCol w="3005115">
                  <a:extLst>
                    <a:ext uri="{9D8B030D-6E8A-4147-A177-3AD203B41FA5}">
                      <a16:colId xmlns:a16="http://schemas.microsoft.com/office/drawing/2014/main" val="4137045"/>
                    </a:ext>
                  </a:extLst>
                </a:gridCol>
                <a:gridCol w="2656114">
                  <a:extLst>
                    <a:ext uri="{9D8B030D-6E8A-4147-A177-3AD203B41FA5}">
                      <a16:colId xmlns:a16="http://schemas.microsoft.com/office/drawing/2014/main" val="1119772588"/>
                    </a:ext>
                  </a:extLst>
                </a:gridCol>
              </a:tblGrid>
              <a:tr h="1019504">
                <a:tc>
                  <a:txBody>
                    <a:bodyPr/>
                    <a:lstStyle/>
                    <a:p>
                      <a:pPr algn="ctr"/>
                      <a:r>
                        <a:rPr lang="en-HK" sz="2000" dirty="0">
                          <a:effectLst/>
                        </a:rPr>
                        <a:t> </a:t>
                      </a:r>
                      <a:endParaRPr lang="en-HK" sz="2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000" dirty="0">
                          <a:effectLst/>
                        </a:rPr>
                        <a:t>Google</a:t>
                      </a:r>
                      <a:endParaRPr lang="en-HK" sz="2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000" dirty="0" err="1">
                          <a:effectLst/>
                        </a:rPr>
                        <a:t>IPOTranslate</a:t>
                      </a:r>
                      <a:endParaRPr lang="en-HK" sz="2000" dirty="0">
                        <a:effectLst/>
                      </a:endParaRPr>
                    </a:p>
                    <a:p>
                      <a:pPr algn="ctr"/>
                      <a:r>
                        <a:rPr lang="en-HK" sz="2000" dirty="0">
                          <a:effectLst/>
                        </a:rPr>
                        <a:t>Model 1</a:t>
                      </a:r>
                      <a:endParaRPr lang="en-HK" sz="2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000" dirty="0" err="1">
                          <a:effectLst/>
                        </a:rPr>
                        <a:t>IPOTranslate</a:t>
                      </a:r>
                      <a:endParaRPr lang="en-HK" sz="2000" dirty="0">
                        <a:effectLst/>
                      </a:endParaRPr>
                    </a:p>
                    <a:p>
                      <a:pPr algn="ctr"/>
                      <a:r>
                        <a:rPr lang="en-HK" sz="2000" dirty="0">
                          <a:effectLst/>
                        </a:rPr>
                        <a:t>Model 2</a:t>
                      </a:r>
                      <a:endParaRPr lang="en-HK" sz="2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253904605"/>
                  </a:ext>
                </a:extLst>
              </a:tr>
              <a:tr h="543033">
                <a:tc>
                  <a:txBody>
                    <a:bodyPr/>
                    <a:lstStyle/>
                    <a:p>
                      <a:pPr algn="ctr"/>
                      <a:r>
                        <a:rPr lang="en-HK" sz="2000" dirty="0">
                          <a:effectLst/>
                        </a:rPr>
                        <a:t>BLEU Score</a:t>
                      </a:r>
                    </a:p>
                  </a:txBody>
                  <a:tcPr marL="68580" marR="68580" marT="0" marB="0"/>
                </a:tc>
                <a:tc>
                  <a:txBody>
                    <a:bodyPr/>
                    <a:lstStyle/>
                    <a:p>
                      <a:pPr algn="ctr"/>
                      <a:r>
                        <a:rPr lang="en-HK" sz="2800" dirty="0">
                          <a:effectLst/>
                        </a:rPr>
                        <a:t>36.89</a:t>
                      </a:r>
                      <a:endParaRPr lang="en-HK" sz="28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b="1" dirty="0">
                          <a:effectLst/>
                        </a:rPr>
                        <a:t>44.48</a:t>
                      </a:r>
                    </a:p>
                  </a:txBody>
                  <a:tcPr marL="68580" marR="68580" marT="0" marB="0"/>
                </a:tc>
                <a:tc>
                  <a:txBody>
                    <a:bodyPr/>
                    <a:lstStyle/>
                    <a:p>
                      <a:pPr algn="ctr"/>
                      <a:r>
                        <a:rPr lang="en-US" sz="2800" b="1" dirty="0">
                          <a:effectLst/>
                        </a:rPr>
                        <a:t>53.73</a:t>
                      </a:r>
                      <a:endParaRPr lang="en-HK" sz="32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115559804"/>
                  </a:ext>
                </a:extLst>
              </a:tr>
            </a:tbl>
          </a:graphicData>
        </a:graphic>
      </p:graphicFrame>
      <p:sp>
        <p:nvSpPr>
          <p:cNvPr id="5" name="Rectangular Callout 4">
            <a:extLst>
              <a:ext uri="{FF2B5EF4-FFF2-40B4-BE49-F238E27FC236}">
                <a16:creationId xmlns:a16="http://schemas.microsoft.com/office/drawing/2014/main" id="{78BE2920-6A4C-CCBA-BDDA-70E8078344B4}"/>
              </a:ext>
            </a:extLst>
          </p:cNvPr>
          <p:cNvSpPr/>
          <p:nvPr/>
        </p:nvSpPr>
        <p:spPr>
          <a:xfrm>
            <a:off x="1517397" y="4908363"/>
            <a:ext cx="4437088" cy="876196"/>
          </a:xfrm>
          <a:prstGeom prst="wedgeRectCallout">
            <a:avLst>
              <a:gd name="adj1" fmla="val -28129"/>
              <a:gd name="adj2" fmla="val -166726"/>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B551ED92-EEB5-4E21-CEDE-E3205086252D}"/>
              </a:ext>
            </a:extLst>
          </p:cNvPr>
          <p:cNvPicPr>
            <a:picLocks noChangeAspect="1"/>
          </p:cNvPicPr>
          <p:nvPr/>
        </p:nvPicPr>
        <p:blipFill>
          <a:blip r:embed="rId2"/>
          <a:stretch>
            <a:fillRect/>
          </a:stretch>
        </p:blipFill>
        <p:spPr>
          <a:xfrm>
            <a:off x="1691241" y="5009911"/>
            <a:ext cx="4089400" cy="673100"/>
          </a:xfrm>
          <a:prstGeom prst="rect">
            <a:avLst/>
          </a:prstGeom>
        </p:spPr>
      </p:pic>
      <p:sp>
        <p:nvSpPr>
          <p:cNvPr id="4" name="Footer Placeholder 3">
            <a:extLst>
              <a:ext uri="{FF2B5EF4-FFF2-40B4-BE49-F238E27FC236}">
                <a16:creationId xmlns:a16="http://schemas.microsoft.com/office/drawing/2014/main" id="{B05A954B-87FA-0C17-FC4F-D327FCD4D5FC}"/>
              </a:ext>
            </a:extLst>
          </p:cNvPr>
          <p:cNvSpPr>
            <a:spLocks noGrp="1"/>
          </p:cNvSpPr>
          <p:nvPr>
            <p:ph type="ftr" sz="quarter" idx="11"/>
          </p:nvPr>
        </p:nvSpPr>
        <p:spPr/>
        <p:txBody>
          <a:bodyPr/>
          <a:lstStyle/>
          <a:p>
            <a:r>
              <a:rPr lang="en-US"/>
              <a:t>Unleashing the Potential of Artificial Intelligence in Translation (Sai-cheong Siu, June 2023)</a:t>
            </a:r>
          </a:p>
        </p:txBody>
      </p:sp>
    </p:spTree>
    <p:extLst>
      <p:ext uri="{BB962C8B-B14F-4D97-AF65-F5344CB8AC3E}">
        <p14:creationId xmlns:p14="http://schemas.microsoft.com/office/powerpoint/2010/main" val="56525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7979-F276-214F-90D3-B9A8A2C57BFA}"/>
              </a:ext>
            </a:extLst>
          </p:cNvPr>
          <p:cNvSpPr>
            <a:spLocks noGrp="1"/>
          </p:cNvSpPr>
          <p:nvPr>
            <p:ph type="title"/>
          </p:nvPr>
        </p:nvSpPr>
        <p:spPr>
          <a:xfrm>
            <a:off x="565150" y="770890"/>
            <a:ext cx="7727080" cy="1268984"/>
          </a:xfrm>
        </p:spPr>
        <p:txBody>
          <a:bodyPr>
            <a:normAutofit/>
          </a:bodyPr>
          <a:lstStyle/>
          <a:p>
            <a:pPr>
              <a:lnSpc>
                <a:spcPct val="90000"/>
              </a:lnSpc>
            </a:pPr>
            <a:r>
              <a:rPr lang="en-US" dirty="0"/>
              <a:t>Platform 2: </a:t>
            </a:r>
            <a:r>
              <a:rPr lang="en-US" dirty="0" err="1"/>
              <a:t>GovPR</a:t>
            </a:r>
            <a:r>
              <a:rPr lang="en-US" dirty="0"/>
              <a:t> Translation</a:t>
            </a:r>
          </a:p>
        </p:txBody>
      </p:sp>
      <p:sp>
        <p:nvSpPr>
          <p:cNvPr id="3" name="Content Placeholder 2">
            <a:extLst>
              <a:ext uri="{FF2B5EF4-FFF2-40B4-BE49-F238E27FC236}">
                <a16:creationId xmlns:a16="http://schemas.microsoft.com/office/drawing/2014/main" id="{2CCF229A-CAB0-334E-B6E9-7A17ECB2212E}"/>
              </a:ext>
            </a:extLst>
          </p:cNvPr>
          <p:cNvSpPr>
            <a:spLocks noGrp="1"/>
          </p:cNvSpPr>
          <p:nvPr>
            <p:ph idx="1"/>
          </p:nvPr>
        </p:nvSpPr>
        <p:spPr>
          <a:xfrm>
            <a:off x="565150" y="2160016"/>
            <a:ext cx="7335835" cy="3601212"/>
          </a:xfrm>
        </p:spPr>
        <p:txBody>
          <a:bodyPr>
            <a:normAutofit/>
          </a:bodyPr>
          <a:lstStyle/>
          <a:p>
            <a:r>
              <a:rPr lang="en-GB" dirty="0"/>
              <a:t>An AI-driven platform for the translation of government press releases</a:t>
            </a:r>
          </a:p>
          <a:p>
            <a:pPr marL="0" indent="0">
              <a:buNone/>
            </a:pPr>
            <a:endParaRPr lang="en-GB" sz="1400" dirty="0"/>
          </a:p>
          <a:p>
            <a:pPr marL="0" indent="0">
              <a:buNone/>
            </a:pPr>
            <a:r>
              <a:rPr lang="en-GB" sz="1800" dirty="0"/>
              <a:t>The work was supported by a grant from the Research Grants Council of the Hong Kong Special Administrative Region, China (Project No. UGC/FDS14/H16/18).</a:t>
            </a:r>
            <a:endParaRPr lang="en-HK" sz="1800" dirty="0"/>
          </a:p>
        </p:txBody>
      </p:sp>
      <p:sp>
        <p:nvSpPr>
          <p:cNvPr id="4" name="Footer Placeholder 3">
            <a:extLst>
              <a:ext uri="{FF2B5EF4-FFF2-40B4-BE49-F238E27FC236}">
                <a16:creationId xmlns:a16="http://schemas.microsoft.com/office/drawing/2014/main" id="{8BB801AC-0CC0-A98F-B2DD-9C482DB0E7F0}"/>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173584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D0E61-8C3D-A72A-D5FE-89C8A7C934D5}"/>
              </a:ext>
            </a:extLst>
          </p:cNvPr>
          <p:cNvSpPr>
            <a:spLocks noGrp="1"/>
          </p:cNvSpPr>
          <p:nvPr>
            <p:ph type="title"/>
          </p:nvPr>
        </p:nvSpPr>
        <p:spPr/>
        <p:txBody>
          <a:bodyPr/>
          <a:lstStyle/>
          <a:p>
            <a:r>
              <a:rPr lang="en-US" dirty="0"/>
              <a:t>Our systems</a:t>
            </a:r>
          </a:p>
        </p:txBody>
      </p:sp>
      <p:pic>
        <p:nvPicPr>
          <p:cNvPr id="3" name="Picture 2">
            <a:extLst>
              <a:ext uri="{FF2B5EF4-FFF2-40B4-BE49-F238E27FC236}">
                <a16:creationId xmlns:a16="http://schemas.microsoft.com/office/drawing/2014/main" id="{CE4D1A48-1081-13E5-EC6A-F550CAA14279}"/>
              </a:ext>
            </a:extLst>
          </p:cNvPr>
          <p:cNvPicPr>
            <a:picLocks noChangeAspect="1"/>
          </p:cNvPicPr>
          <p:nvPr/>
        </p:nvPicPr>
        <p:blipFill>
          <a:blip r:embed="rId2"/>
          <a:stretch>
            <a:fillRect/>
          </a:stretch>
        </p:blipFill>
        <p:spPr>
          <a:xfrm>
            <a:off x="754428" y="1644466"/>
            <a:ext cx="4155775" cy="4160519"/>
          </a:xfrm>
          <a:prstGeom prst="rect">
            <a:avLst/>
          </a:prstGeom>
        </p:spPr>
      </p:pic>
      <p:pic>
        <p:nvPicPr>
          <p:cNvPr id="4" name="Picture 3">
            <a:extLst>
              <a:ext uri="{FF2B5EF4-FFF2-40B4-BE49-F238E27FC236}">
                <a16:creationId xmlns:a16="http://schemas.microsoft.com/office/drawing/2014/main" id="{136BEF0F-95B1-D65A-70DB-7D53BE1C9967}"/>
              </a:ext>
            </a:extLst>
          </p:cNvPr>
          <p:cNvPicPr>
            <a:picLocks noChangeAspect="1"/>
          </p:cNvPicPr>
          <p:nvPr/>
        </p:nvPicPr>
        <p:blipFill>
          <a:blip r:embed="rId3"/>
          <a:stretch>
            <a:fillRect/>
          </a:stretch>
        </p:blipFill>
        <p:spPr>
          <a:xfrm>
            <a:off x="5099481" y="1644466"/>
            <a:ext cx="4155775" cy="4160519"/>
          </a:xfrm>
          <a:prstGeom prst="rect">
            <a:avLst/>
          </a:prstGeom>
        </p:spPr>
      </p:pic>
      <p:sp>
        <p:nvSpPr>
          <p:cNvPr id="5" name="Footer Placeholder 4">
            <a:extLst>
              <a:ext uri="{FF2B5EF4-FFF2-40B4-BE49-F238E27FC236}">
                <a16:creationId xmlns:a16="http://schemas.microsoft.com/office/drawing/2014/main" id="{98F71B71-7C7E-8304-B254-87C45860CC42}"/>
              </a:ext>
            </a:extLst>
          </p:cNvPr>
          <p:cNvSpPr>
            <a:spLocks noGrp="1"/>
          </p:cNvSpPr>
          <p:nvPr>
            <p:ph type="ftr" sz="quarter" idx="11"/>
          </p:nvPr>
        </p:nvSpPr>
        <p:spPr/>
        <p:txBody>
          <a:bodyPr/>
          <a:lstStyle/>
          <a:p>
            <a:r>
              <a:rPr lang="en-US"/>
              <a:t>Unleashing the Potential of Artificial Intelligence in Translation (Sai-cheong Siu, June 2023)</a:t>
            </a:r>
          </a:p>
        </p:txBody>
      </p:sp>
    </p:spTree>
    <p:extLst>
      <p:ext uri="{BB962C8B-B14F-4D97-AF65-F5344CB8AC3E}">
        <p14:creationId xmlns:p14="http://schemas.microsoft.com/office/powerpoint/2010/main" val="265178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7979-F276-214F-90D3-B9A8A2C57BFA}"/>
              </a:ext>
            </a:extLst>
          </p:cNvPr>
          <p:cNvSpPr>
            <a:spLocks noGrp="1"/>
          </p:cNvSpPr>
          <p:nvPr>
            <p:ph type="title"/>
          </p:nvPr>
        </p:nvSpPr>
        <p:spPr>
          <a:xfrm>
            <a:off x="565150" y="770890"/>
            <a:ext cx="7335835" cy="1268984"/>
          </a:xfrm>
        </p:spPr>
        <p:txBody>
          <a:bodyPr>
            <a:normAutofit/>
          </a:bodyPr>
          <a:lstStyle/>
          <a:p>
            <a:pPr>
              <a:lnSpc>
                <a:spcPct val="90000"/>
              </a:lnSpc>
            </a:pPr>
            <a:r>
              <a:rPr lang="en-US" dirty="0"/>
              <a:t>Hong Kong Government Press Releases</a:t>
            </a:r>
          </a:p>
        </p:txBody>
      </p:sp>
      <p:sp>
        <p:nvSpPr>
          <p:cNvPr id="3" name="Content Placeholder 2">
            <a:extLst>
              <a:ext uri="{FF2B5EF4-FFF2-40B4-BE49-F238E27FC236}">
                <a16:creationId xmlns:a16="http://schemas.microsoft.com/office/drawing/2014/main" id="{2CCF229A-CAB0-334E-B6E9-7A17ECB2212E}"/>
              </a:ext>
            </a:extLst>
          </p:cNvPr>
          <p:cNvSpPr>
            <a:spLocks noGrp="1"/>
          </p:cNvSpPr>
          <p:nvPr>
            <p:ph idx="1"/>
          </p:nvPr>
        </p:nvSpPr>
        <p:spPr>
          <a:xfrm>
            <a:off x="565150" y="2160016"/>
            <a:ext cx="7335835" cy="3601212"/>
          </a:xfrm>
        </p:spPr>
        <p:txBody>
          <a:bodyPr>
            <a:normAutofit/>
          </a:bodyPr>
          <a:lstStyle/>
          <a:p>
            <a:pPr marL="342900" indent="-342900"/>
            <a:r>
              <a:rPr lang="en-US" dirty="0"/>
              <a:t>An important communication channel between the government and the public</a:t>
            </a:r>
          </a:p>
          <a:p>
            <a:pPr marL="342900" indent="-342900"/>
            <a:r>
              <a:rPr lang="en-US" dirty="0"/>
              <a:t>Information provided by different bureaus and departments</a:t>
            </a:r>
          </a:p>
          <a:p>
            <a:pPr marL="342900" indent="-342900"/>
            <a:r>
              <a:rPr lang="en-US" dirty="0"/>
              <a:t>Example: </a:t>
            </a:r>
            <a:r>
              <a:rPr lang="en-US" dirty="0">
                <a:hlinkClick r:id="rId2"/>
              </a:rPr>
              <a:t>https://www.info.gov.hk/gia/general/today.htm</a:t>
            </a:r>
            <a:endParaRPr lang="en-US" dirty="0"/>
          </a:p>
          <a:p>
            <a:pPr marL="342900" indent="-342900"/>
            <a:r>
              <a:rPr lang="en-US" dirty="0"/>
              <a:t>Three versions: English, Traditional Chinese, and Simplified Chinese</a:t>
            </a:r>
          </a:p>
          <a:p>
            <a:endParaRPr lang="en-US" dirty="0"/>
          </a:p>
          <a:p>
            <a:endParaRPr lang="en-US" dirty="0"/>
          </a:p>
        </p:txBody>
      </p:sp>
      <p:sp>
        <p:nvSpPr>
          <p:cNvPr id="4" name="Footer Placeholder 3">
            <a:extLst>
              <a:ext uri="{FF2B5EF4-FFF2-40B4-BE49-F238E27FC236}">
                <a16:creationId xmlns:a16="http://schemas.microsoft.com/office/drawing/2014/main" id="{7437DAAC-3857-B5BB-FEB8-331A83D34814}"/>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163609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2C07A-6FFB-F44D-D9A3-B2B6B51DE162}"/>
              </a:ext>
            </a:extLst>
          </p:cNvPr>
          <p:cNvSpPr>
            <a:spLocks noGrp="1"/>
          </p:cNvSpPr>
          <p:nvPr>
            <p:ph type="title"/>
          </p:nvPr>
        </p:nvSpPr>
        <p:spPr/>
        <p:txBody>
          <a:bodyPr/>
          <a:lstStyle/>
          <a:p>
            <a:r>
              <a:rPr lang="en-US" dirty="0"/>
              <a:t>Features of our approach</a:t>
            </a:r>
          </a:p>
        </p:txBody>
      </p:sp>
      <p:sp>
        <p:nvSpPr>
          <p:cNvPr id="3" name="Content Placeholder 2">
            <a:extLst>
              <a:ext uri="{FF2B5EF4-FFF2-40B4-BE49-F238E27FC236}">
                <a16:creationId xmlns:a16="http://schemas.microsoft.com/office/drawing/2014/main" id="{3294E225-96A9-B8C6-7619-EC259D6160E9}"/>
              </a:ext>
            </a:extLst>
          </p:cNvPr>
          <p:cNvSpPr>
            <a:spLocks noGrp="1"/>
          </p:cNvSpPr>
          <p:nvPr>
            <p:ph idx="1"/>
          </p:nvPr>
        </p:nvSpPr>
        <p:spPr/>
        <p:txBody>
          <a:bodyPr/>
          <a:lstStyle/>
          <a:p>
            <a:r>
              <a:rPr lang="en-US" b="1" dirty="0"/>
              <a:t>Feature 1:</a:t>
            </a:r>
            <a:r>
              <a:rPr lang="en-US" dirty="0"/>
              <a:t> Development of NMT models trained on specialized data</a:t>
            </a:r>
          </a:p>
          <a:p>
            <a:r>
              <a:rPr lang="en-US" b="1" dirty="0"/>
              <a:t>Feature 2:</a:t>
            </a:r>
            <a:r>
              <a:rPr lang="en-US" dirty="0"/>
              <a:t> Integration of Translation Memory (TM) and NMT</a:t>
            </a:r>
          </a:p>
        </p:txBody>
      </p:sp>
      <p:sp>
        <p:nvSpPr>
          <p:cNvPr id="4" name="Footer Placeholder 3">
            <a:extLst>
              <a:ext uri="{FF2B5EF4-FFF2-40B4-BE49-F238E27FC236}">
                <a16:creationId xmlns:a16="http://schemas.microsoft.com/office/drawing/2014/main" id="{27CD7B47-760F-EB7F-F679-E4890F5BEAE0}"/>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343390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3EDFE-0BFB-D248-AE6F-396867B98C97}"/>
              </a:ext>
            </a:extLst>
          </p:cNvPr>
          <p:cNvSpPr>
            <a:spLocks noGrp="1"/>
          </p:cNvSpPr>
          <p:nvPr>
            <p:ph type="title"/>
          </p:nvPr>
        </p:nvSpPr>
        <p:spPr/>
        <p:txBody>
          <a:bodyPr/>
          <a:lstStyle/>
          <a:p>
            <a:r>
              <a:rPr lang="en-US" dirty="0"/>
              <a:t>Two key stages</a:t>
            </a:r>
          </a:p>
        </p:txBody>
      </p:sp>
      <p:sp>
        <p:nvSpPr>
          <p:cNvPr id="18" name="Rectangle 17">
            <a:extLst>
              <a:ext uri="{FF2B5EF4-FFF2-40B4-BE49-F238E27FC236}">
                <a16:creationId xmlns:a16="http://schemas.microsoft.com/office/drawing/2014/main" id="{1140C34F-7F73-FE4F-AD60-B6C1946A9A15}"/>
              </a:ext>
            </a:extLst>
          </p:cNvPr>
          <p:cNvSpPr/>
          <p:nvPr/>
        </p:nvSpPr>
        <p:spPr>
          <a:xfrm>
            <a:off x="6656792" y="3112545"/>
            <a:ext cx="1881352" cy="100899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dirty="0"/>
              <a:t>NMT</a:t>
            </a:r>
          </a:p>
        </p:txBody>
      </p:sp>
      <p:sp>
        <p:nvSpPr>
          <p:cNvPr id="20" name="TextBox 19">
            <a:extLst>
              <a:ext uri="{FF2B5EF4-FFF2-40B4-BE49-F238E27FC236}">
                <a16:creationId xmlns:a16="http://schemas.microsoft.com/office/drawing/2014/main" id="{0CD6A77F-3FD0-8B40-8FAF-86347B4A9894}"/>
              </a:ext>
            </a:extLst>
          </p:cNvPr>
          <p:cNvSpPr txBox="1"/>
          <p:nvPr/>
        </p:nvSpPr>
        <p:spPr>
          <a:xfrm>
            <a:off x="6076496" y="4283561"/>
            <a:ext cx="3130217" cy="923330"/>
          </a:xfrm>
          <a:prstGeom prst="rect">
            <a:avLst/>
          </a:prstGeom>
          <a:noFill/>
        </p:spPr>
        <p:txBody>
          <a:bodyPr wrap="none" rtlCol="0">
            <a:spAutoFit/>
          </a:bodyPr>
          <a:lstStyle/>
          <a:p>
            <a:pPr algn="ctr"/>
            <a:r>
              <a:rPr lang="en-US" dirty="0"/>
              <a:t>General documents + </a:t>
            </a:r>
          </a:p>
          <a:p>
            <a:pPr algn="ctr"/>
            <a:r>
              <a:rPr lang="en-US" dirty="0"/>
              <a:t>Government documents +</a:t>
            </a:r>
          </a:p>
          <a:p>
            <a:pPr algn="ctr"/>
            <a:r>
              <a:rPr lang="en-US" dirty="0"/>
              <a:t>Government press releases</a:t>
            </a:r>
          </a:p>
        </p:txBody>
      </p:sp>
      <p:sp>
        <p:nvSpPr>
          <p:cNvPr id="3" name="TextBox 2">
            <a:extLst>
              <a:ext uri="{FF2B5EF4-FFF2-40B4-BE49-F238E27FC236}">
                <a16:creationId xmlns:a16="http://schemas.microsoft.com/office/drawing/2014/main" id="{033DA7C3-6D21-1B86-AEA9-BD421FDBCC27}"/>
              </a:ext>
            </a:extLst>
          </p:cNvPr>
          <p:cNvSpPr txBox="1"/>
          <p:nvPr/>
        </p:nvSpPr>
        <p:spPr>
          <a:xfrm>
            <a:off x="3671309" y="4622116"/>
            <a:ext cx="920673" cy="584775"/>
          </a:xfrm>
          <a:prstGeom prst="rect">
            <a:avLst/>
          </a:prstGeom>
          <a:noFill/>
        </p:spPr>
        <p:txBody>
          <a:bodyPr wrap="square">
            <a:spAutoFit/>
          </a:bodyPr>
          <a:lstStyle/>
          <a:p>
            <a:pPr lvl="0" algn="ctr"/>
            <a:r>
              <a:rPr lang="en-US" sz="3200" b="1" i="0" dirty="0"/>
              <a:t>TM</a:t>
            </a:r>
            <a:endParaRPr lang="en-GB" sz="3200" b="1" dirty="0"/>
          </a:p>
        </p:txBody>
      </p:sp>
      <p:pic>
        <p:nvPicPr>
          <p:cNvPr id="5" name="Graphic 4" descr="Database with solid fill">
            <a:extLst>
              <a:ext uri="{FF2B5EF4-FFF2-40B4-BE49-F238E27FC236}">
                <a16:creationId xmlns:a16="http://schemas.microsoft.com/office/drawing/2014/main" id="{CF4F11DA-A7C0-AE12-939E-40EBAAE7B7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61737" y="2749596"/>
            <a:ext cx="1939818" cy="1939818"/>
          </a:xfrm>
          <a:prstGeom prst="rect">
            <a:avLst/>
          </a:prstGeom>
        </p:spPr>
      </p:pic>
      <p:sp>
        <p:nvSpPr>
          <p:cNvPr id="7" name="Right Arrow 6">
            <a:extLst>
              <a:ext uri="{FF2B5EF4-FFF2-40B4-BE49-F238E27FC236}">
                <a16:creationId xmlns:a16="http://schemas.microsoft.com/office/drawing/2014/main" id="{9233510D-FEBB-BD2C-60CC-55835576130A}"/>
              </a:ext>
            </a:extLst>
          </p:cNvPr>
          <p:cNvSpPr/>
          <p:nvPr/>
        </p:nvSpPr>
        <p:spPr>
          <a:xfrm>
            <a:off x="5227244" y="3459972"/>
            <a:ext cx="805169" cy="789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6C174D9-2C52-B6F7-AD79-D0B7387E3E73}"/>
              </a:ext>
            </a:extLst>
          </p:cNvPr>
          <p:cNvSpPr txBox="1"/>
          <p:nvPr/>
        </p:nvSpPr>
        <p:spPr>
          <a:xfrm>
            <a:off x="3147401" y="2452903"/>
            <a:ext cx="1968488" cy="369332"/>
          </a:xfrm>
          <a:prstGeom prst="rect">
            <a:avLst/>
          </a:prstGeom>
          <a:noFill/>
        </p:spPr>
        <p:txBody>
          <a:bodyPr wrap="none" rtlCol="0">
            <a:spAutoFit/>
          </a:bodyPr>
          <a:lstStyle/>
          <a:p>
            <a:r>
              <a:rPr lang="en-US" dirty="0"/>
              <a:t>1. Pre-translation</a:t>
            </a:r>
          </a:p>
        </p:txBody>
      </p:sp>
      <p:sp>
        <p:nvSpPr>
          <p:cNvPr id="11" name="TextBox 10">
            <a:extLst>
              <a:ext uri="{FF2B5EF4-FFF2-40B4-BE49-F238E27FC236}">
                <a16:creationId xmlns:a16="http://schemas.microsoft.com/office/drawing/2014/main" id="{B3C4E593-B556-2015-0C68-AA409B1A2315}"/>
              </a:ext>
            </a:extLst>
          </p:cNvPr>
          <p:cNvSpPr txBox="1"/>
          <p:nvPr/>
        </p:nvSpPr>
        <p:spPr>
          <a:xfrm>
            <a:off x="6330390" y="2452903"/>
            <a:ext cx="2534155" cy="369332"/>
          </a:xfrm>
          <a:prstGeom prst="rect">
            <a:avLst/>
          </a:prstGeom>
          <a:noFill/>
        </p:spPr>
        <p:txBody>
          <a:bodyPr wrap="none" rtlCol="0">
            <a:spAutoFit/>
          </a:bodyPr>
          <a:lstStyle/>
          <a:p>
            <a:r>
              <a:rPr lang="en-US" dirty="0"/>
              <a:t>2. Machine translation</a:t>
            </a:r>
          </a:p>
        </p:txBody>
      </p:sp>
      <p:sp>
        <p:nvSpPr>
          <p:cNvPr id="12" name="TextBox 11">
            <a:extLst>
              <a:ext uri="{FF2B5EF4-FFF2-40B4-BE49-F238E27FC236}">
                <a16:creationId xmlns:a16="http://schemas.microsoft.com/office/drawing/2014/main" id="{5D266ADC-19D6-65EE-CC4E-EF35B2CE480B}"/>
              </a:ext>
            </a:extLst>
          </p:cNvPr>
          <p:cNvSpPr txBox="1"/>
          <p:nvPr/>
        </p:nvSpPr>
        <p:spPr>
          <a:xfrm>
            <a:off x="1426501" y="3617041"/>
            <a:ext cx="920673" cy="584775"/>
          </a:xfrm>
          <a:prstGeom prst="rect">
            <a:avLst/>
          </a:prstGeom>
          <a:noFill/>
        </p:spPr>
        <p:txBody>
          <a:bodyPr wrap="square">
            <a:spAutoFit/>
          </a:bodyPr>
          <a:lstStyle/>
          <a:p>
            <a:pPr lvl="0" algn="ctr"/>
            <a:r>
              <a:rPr lang="en-US" sz="3200" b="1" i="0" dirty="0"/>
              <a:t>ST</a:t>
            </a:r>
            <a:endParaRPr lang="en-GB" sz="3200" b="1" dirty="0"/>
          </a:p>
        </p:txBody>
      </p:sp>
      <p:sp>
        <p:nvSpPr>
          <p:cNvPr id="13" name="Right Arrow 12">
            <a:extLst>
              <a:ext uri="{FF2B5EF4-FFF2-40B4-BE49-F238E27FC236}">
                <a16:creationId xmlns:a16="http://schemas.microsoft.com/office/drawing/2014/main" id="{B3C91431-C865-1A3F-C236-013F2C65178B}"/>
              </a:ext>
            </a:extLst>
          </p:cNvPr>
          <p:cNvSpPr/>
          <p:nvPr/>
        </p:nvSpPr>
        <p:spPr>
          <a:xfrm>
            <a:off x="2511217" y="3461659"/>
            <a:ext cx="805169" cy="789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07469C6-3B7F-D9AF-78A6-B73758347EDF}"/>
              </a:ext>
            </a:extLst>
          </p:cNvPr>
          <p:cNvSpPr txBox="1"/>
          <p:nvPr/>
        </p:nvSpPr>
        <p:spPr>
          <a:xfrm>
            <a:off x="10032268" y="3562161"/>
            <a:ext cx="920673" cy="584775"/>
          </a:xfrm>
          <a:prstGeom prst="rect">
            <a:avLst/>
          </a:prstGeom>
          <a:noFill/>
        </p:spPr>
        <p:txBody>
          <a:bodyPr wrap="square">
            <a:spAutoFit/>
          </a:bodyPr>
          <a:lstStyle/>
          <a:p>
            <a:pPr lvl="0" algn="ctr"/>
            <a:r>
              <a:rPr lang="en-US" sz="3200" b="1" i="0" dirty="0"/>
              <a:t>TT</a:t>
            </a:r>
            <a:endParaRPr lang="en-GB" sz="3200" b="1" dirty="0"/>
          </a:p>
        </p:txBody>
      </p:sp>
      <p:sp>
        <p:nvSpPr>
          <p:cNvPr id="15" name="Right Arrow 14">
            <a:extLst>
              <a:ext uri="{FF2B5EF4-FFF2-40B4-BE49-F238E27FC236}">
                <a16:creationId xmlns:a16="http://schemas.microsoft.com/office/drawing/2014/main" id="{956644D3-3F9C-C2D0-E2EE-27A0F77D486A}"/>
              </a:ext>
            </a:extLst>
          </p:cNvPr>
          <p:cNvSpPr/>
          <p:nvPr/>
        </p:nvSpPr>
        <p:spPr>
          <a:xfrm>
            <a:off x="9112790" y="3459971"/>
            <a:ext cx="805169" cy="789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812F460E-3698-03BB-7346-BB4A7EF22BEE}"/>
              </a:ext>
            </a:extLst>
          </p:cNvPr>
          <p:cNvSpPr>
            <a:spLocks noGrp="1"/>
          </p:cNvSpPr>
          <p:nvPr>
            <p:ph type="ftr" sz="quarter" idx="11"/>
          </p:nvPr>
        </p:nvSpPr>
        <p:spPr/>
        <p:txBody>
          <a:bodyPr/>
          <a:lstStyle/>
          <a:p>
            <a:r>
              <a:rPr lang="en-US"/>
              <a:t>Unleashing the Potential of Artificial Intelligence in Translation (Sai-cheong Siu, June 2023)</a:t>
            </a:r>
          </a:p>
        </p:txBody>
      </p:sp>
    </p:spTree>
    <p:extLst>
      <p:ext uri="{BB962C8B-B14F-4D97-AF65-F5344CB8AC3E}">
        <p14:creationId xmlns:p14="http://schemas.microsoft.com/office/powerpoint/2010/main" val="315771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3" grpId="0"/>
      <p:bldP spid="7" grpId="0" animBg="1"/>
      <p:bldP spid="10" grpId="0"/>
      <p:bldP spid="11" grpId="0"/>
      <p:bldP spid="13" grpId="0" animBg="1"/>
      <p:bldP spid="14" grpId="0"/>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609C3-2A57-7B46-9A0B-503DC4EDBFF9}"/>
              </a:ext>
            </a:extLst>
          </p:cNvPr>
          <p:cNvSpPr>
            <a:spLocks noGrp="1"/>
          </p:cNvSpPr>
          <p:nvPr>
            <p:ph type="title"/>
          </p:nvPr>
        </p:nvSpPr>
        <p:spPr/>
        <p:txBody>
          <a:bodyPr/>
          <a:lstStyle/>
          <a:p>
            <a:r>
              <a:rPr lang="en-US" dirty="0"/>
              <a:t>Example (Siu 2022)</a:t>
            </a:r>
          </a:p>
        </p:txBody>
      </p:sp>
      <p:sp>
        <p:nvSpPr>
          <p:cNvPr id="5" name="Content Placeholder 4">
            <a:extLst>
              <a:ext uri="{FF2B5EF4-FFF2-40B4-BE49-F238E27FC236}">
                <a16:creationId xmlns:a16="http://schemas.microsoft.com/office/drawing/2014/main" id="{D507D6AB-226B-5C40-BD27-90719471FB0C}"/>
              </a:ext>
            </a:extLst>
          </p:cNvPr>
          <p:cNvSpPr>
            <a:spLocks noGrp="1"/>
          </p:cNvSpPr>
          <p:nvPr>
            <p:ph idx="1"/>
          </p:nvPr>
        </p:nvSpPr>
        <p:spPr>
          <a:xfrm>
            <a:off x="565150" y="2160016"/>
            <a:ext cx="9587843" cy="3601212"/>
          </a:xfrm>
        </p:spPr>
        <p:txBody>
          <a:bodyPr>
            <a:normAutofit fontScale="85000" lnSpcReduction="10000"/>
          </a:bodyPr>
          <a:lstStyle/>
          <a:p>
            <a:r>
              <a:rPr lang="en-US" dirty="0">
                <a:latin typeface="+mn-ea"/>
              </a:rPr>
              <a:t>Source Text: The Leisure and Cultural Services Department (LCSD) will implement special opening hours at its performance venues and URBTIX outlets during the Lunar New Year holidays, an LCSD spokesman announced today (January 21). Details are as follows:</a:t>
            </a:r>
            <a:endParaRPr lang="en-US" dirty="0">
              <a:highlight>
                <a:srgbClr val="00FFFF"/>
              </a:highlight>
              <a:latin typeface="+mn-ea"/>
            </a:endParaRPr>
          </a:p>
          <a:p>
            <a:r>
              <a:rPr lang="en-US" dirty="0">
                <a:latin typeface="+mn-ea"/>
              </a:rPr>
              <a:t>Official Reference Translation: </a:t>
            </a:r>
            <a:r>
              <a:rPr lang="zh-CN" altLang="en-US" dirty="0">
                <a:latin typeface="Microsoft JhengHei" panose="020B0604030504040204" pitchFamily="34" charset="-120"/>
                <a:ea typeface="Microsoft JhengHei" panose="020B0604030504040204" pitchFamily="34" charset="-120"/>
              </a:rPr>
              <a:t>康樂及文化事務署（康文署）發言人今日（一月二十一日）宣布，農曆新年期間轄下各表演場地及城市售票網售票處的開放時間如下：</a:t>
            </a:r>
            <a:endParaRPr lang="en-US" altLang="zh-CN" dirty="0">
              <a:latin typeface="Microsoft JhengHei" panose="020B0604030504040204" pitchFamily="34" charset="-120"/>
              <a:ea typeface="Microsoft JhengHei" panose="020B0604030504040204" pitchFamily="34" charset="-120"/>
            </a:endParaRPr>
          </a:p>
          <a:p>
            <a:r>
              <a:rPr lang="en-US" dirty="0">
                <a:latin typeface="+mn-ea"/>
              </a:rPr>
              <a:t>Output 1 (NMT): </a:t>
            </a:r>
            <a:r>
              <a:rPr lang="zh-CN" altLang="en-US" dirty="0">
                <a:latin typeface="Microsoft JhengHei" panose="020B0604030504040204" pitchFamily="34" charset="-120"/>
                <a:ea typeface="Microsoft JhengHei" panose="020B0604030504040204" pitchFamily="34" charset="-120"/>
              </a:rPr>
              <a:t>康文署發言人今日</a:t>
            </a:r>
            <a:r>
              <a:rPr lang="en-US" altLang="zh-CN" dirty="0">
                <a:latin typeface="Microsoft JhengHei" panose="020B0604030504040204" pitchFamily="34" charset="-120"/>
                <a:ea typeface="Microsoft JhengHei" panose="020B0604030504040204" pitchFamily="34" charset="-120"/>
              </a:rPr>
              <a:t>(</a:t>
            </a:r>
            <a:r>
              <a:rPr lang="zh-CN" altLang="en-US" dirty="0">
                <a:latin typeface="Microsoft JhengHei" panose="020B0604030504040204" pitchFamily="34" charset="-120"/>
                <a:ea typeface="Microsoft JhengHei" panose="020B0604030504040204" pitchFamily="34" charset="-120"/>
              </a:rPr>
              <a:t>一月二十一日</a:t>
            </a:r>
            <a:r>
              <a:rPr lang="en-US" altLang="zh-CN" dirty="0">
                <a:latin typeface="Microsoft JhengHei" panose="020B0604030504040204" pitchFamily="34" charset="-120"/>
                <a:ea typeface="Microsoft JhengHei" panose="020B0604030504040204" pitchFamily="34" charset="-120"/>
              </a:rPr>
              <a:t>)</a:t>
            </a:r>
            <a:r>
              <a:rPr lang="zh-CN" altLang="en-US" dirty="0">
                <a:latin typeface="Microsoft JhengHei" panose="020B0604030504040204" pitchFamily="34" charset="-120"/>
                <a:ea typeface="Microsoft JhengHei" panose="020B0604030504040204" pitchFamily="34" charset="-120"/>
              </a:rPr>
              <a:t>宣布</a:t>
            </a:r>
            <a:r>
              <a:rPr lang="en-US" altLang="zh-CN" dirty="0">
                <a:latin typeface="Microsoft JhengHei" panose="020B0604030504040204" pitchFamily="34" charset="-120"/>
                <a:ea typeface="Microsoft JhengHei" panose="020B0604030504040204" pitchFamily="34" charset="-120"/>
              </a:rPr>
              <a:t>,</a:t>
            </a:r>
            <a:r>
              <a:rPr lang="zh-CN" altLang="en-US" dirty="0">
                <a:latin typeface="Microsoft JhengHei" panose="020B0604030504040204" pitchFamily="34" charset="-120"/>
                <a:ea typeface="Microsoft JhengHei" panose="020B0604030504040204" pitchFamily="34" charset="-120"/>
              </a:rPr>
              <a:t>康樂及文化事務署</a:t>
            </a:r>
            <a:r>
              <a:rPr lang="en-US" altLang="zh-CN" dirty="0">
                <a:latin typeface="Microsoft JhengHei" panose="020B0604030504040204" pitchFamily="34" charset="-120"/>
                <a:ea typeface="Microsoft JhengHei" panose="020B0604030504040204" pitchFamily="34" charset="-120"/>
              </a:rPr>
              <a:t>(</a:t>
            </a:r>
            <a:r>
              <a:rPr lang="zh-CN" altLang="en-US" dirty="0">
                <a:latin typeface="Microsoft JhengHei" panose="020B0604030504040204" pitchFamily="34" charset="-120"/>
                <a:ea typeface="Microsoft JhengHei" panose="020B0604030504040204" pitchFamily="34" charset="-120"/>
              </a:rPr>
              <a:t>康文署</a:t>
            </a:r>
            <a:r>
              <a:rPr lang="en-US" altLang="zh-CN" dirty="0">
                <a:latin typeface="Microsoft JhengHei" panose="020B0604030504040204" pitchFamily="34" charset="-120"/>
                <a:ea typeface="Microsoft JhengHei" panose="020B0604030504040204" pitchFamily="34" charset="-120"/>
              </a:rPr>
              <a:t>)</a:t>
            </a:r>
            <a:r>
              <a:rPr lang="zh-CN" altLang="en-US" dirty="0">
                <a:latin typeface="Microsoft JhengHei" panose="020B0604030504040204" pitchFamily="34" charset="-120"/>
                <a:ea typeface="Microsoft JhengHei" panose="020B0604030504040204" pitchFamily="34" charset="-120"/>
              </a:rPr>
              <a:t>將於農曆新年假期</a:t>
            </a:r>
            <a:r>
              <a:rPr lang="zh-CN" altLang="en-US" dirty="0">
                <a:highlight>
                  <a:srgbClr val="FFFF00"/>
                </a:highlight>
                <a:latin typeface="Microsoft JhengHei" panose="020B0604030504040204" pitchFamily="34" charset="-120"/>
                <a:ea typeface="Microsoft JhengHei" panose="020B0604030504040204" pitchFamily="34" charset="-120"/>
              </a:rPr>
              <a:t>舉行特別開放時間</a:t>
            </a:r>
            <a:r>
              <a:rPr lang="zh-CN" altLang="en-US" dirty="0">
                <a:latin typeface="Microsoft JhengHei" panose="020B0604030504040204" pitchFamily="34" charset="-120"/>
                <a:ea typeface="Microsoft JhengHei" panose="020B0604030504040204" pitchFamily="34" charset="-120"/>
              </a:rPr>
              <a:t>及城市售票網</a:t>
            </a:r>
            <a:r>
              <a:rPr lang="en-US" altLang="zh-CN" dirty="0">
                <a:latin typeface="Microsoft JhengHei" panose="020B0604030504040204" pitchFamily="34" charset="-120"/>
                <a:ea typeface="Microsoft JhengHei" panose="020B0604030504040204" pitchFamily="34" charset="-120"/>
              </a:rPr>
              <a:t>,</a:t>
            </a:r>
            <a:r>
              <a:rPr lang="zh-CN" altLang="en-US" dirty="0">
                <a:latin typeface="Microsoft JhengHei" panose="020B0604030504040204" pitchFamily="34" charset="-120"/>
                <a:ea typeface="Microsoft JhengHei" panose="020B0604030504040204" pitchFamily="34" charset="-120"/>
              </a:rPr>
              <a:t>詳情如下</a:t>
            </a:r>
            <a:r>
              <a:rPr lang="en-US" altLang="zh-CN" dirty="0">
                <a:latin typeface="Microsoft JhengHei" panose="020B0604030504040204" pitchFamily="34" charset="-120"/>
                <a:ea typeface="Microsoft JhengHei" panose="020B0604030504040204" pitchFamily="34" charset="-120"/>
              </a:rPr>
              <a:t>:</a:t>
            </a:r>
          </a:p>
          <a:p>
            <a:r>
              <a:rPr lang="en-US" dirty="0">
                <a:latin typeface="+mn-ea"/>
              </a:rPr>
              <a:t>Output 2 (</a:t>
            </a:r>
            <a:r>
              <a:rPr lang="en-US" dirty="0" err="1">
                <a:latin typeface="+mn-ea"/>
              </a:rPr>
              <a:t>GovPR</a:t>
            </a:r>
            <a:r>
              <a:rPr lang="en-US" dirty="0">
                <a:latin typeface="+mn-ea"/>
              </a:rPr>
              <a:t> Translation): </a:t>
            </a:r>
            <a:r>
              <a:rPr lang="zh-CN" altLang="en-US" dirty="0">
                <a:latin typeface="Microsoft JhengHei" panose="020B0604030504040204" pitchFamily="34" charset="-120"/>
                <a:ea typeface="Microsoft JhengHei" panose="020B0604030504040204" pitchFamily="34" charset="-120"/>
              </a:rPr>
              <a:t>康文署發言人今日</a:t>
            </a:r>
            <a:r>
              <a:rPr lang="en-US" altLang="zh-CN" dirty="0">
                <a:latin typeface="Microsoft JhengHei" panose="020B0604030504040204" pitchFamily="34" charset="-120"/>
                <a:ea typeface="Microsoft JhengHei" panose="020B0604030504040204" pitchFamily="34" charset="-120"/>
              </a:rPr>
              <a:t>(</a:t>
            </a:r>
            <a:r>
              <a:rPr lang="zh-CN" altLang="en-US" dirty="0">
                <a:latin typeface="Microsoft JhengHei" panose="020B0604030504040204" pitchFamily="34" charset="-120"/>
                <a:ea typeface="Microsoft JhengHei" panose="020B0604030504040204" pitchFamily="34" charset="-120"/>
              </a:rPr>
              <a:t>一月二十一日</a:t>
            </a:r>
            <a:r>
              <a:rPr lang="en-US" altLang="zh-CN" dirty="0">
                <a:latin typeface="Microsoft JhengHei" panose="020B0604030504040204" pitchFamily="34" charset="-120"/>
                <a:ea typeface="Microsoft JhengHei" panose="020B0604030504040204" pitchFamily="34" charset="-120"/>
              </a:rPr>
              <a:t>)</a:t>
            </a:r>
            <a:r>
              <a:rPr lang="zh-CN" altLang="en-US" dirty="0">
                <a:latin typeface="Microsoft JhengHei" panose="020B0604030504040204" pitchFamily="34" charset="-120"/>
                <a:ea typeface="Microsoft JhengHei" panose="020B0604030504040204" pitchFamily="34" charset="-120"/>
              </a:rPr>
              <a:t>宣布</a:t>
            </a:r>
            <a:r>
              <a:rPr lang="en-US" altLang="zh-CN" dirty="0">
                <a:latin typeface="Microsoft JhengHei" panose="020B0604030504040204" pitchFamily="34" charset="-120"/>
                <a:ea typeface="Microsoft JhengHei" panose="020B0604030504040204" pitchFamily="34" charset="-120"/>
              </a:rPr>
              <a:t>,</a:t>
            </a:r>
            <a:r>
              <a:rPr lang="zh-CN" altLang="en-US" dirty="0">
                <a:latin typeface="Microsoft JhengHei" panose="020B0604030504040204" pitchFamily="34" charset="-120"/>
                <a:ea typeface="Microsoft JhengHei" panose="020B0604030504040204" pitchFamily="34" charset="-120"/>
              </a:rPr>
              <a:t>在農曆新年假期期間</a:t>
            </a:r>
            <a:r>
              <a:rPr lang="en-US" altLang="zh-CN" dirty="0">
                <a:latin typeface="Microsoft JhengHei" panose="020B0604030504040204" pitchFamily="34" charset="-120"/>
                <a:ea typeface="Microsoft JhengHei" panose="020B0604030504040204" pitchFamily="34" charset="-120"/>
              </a:rPr>
              <a:t>,</a:t>
            </a:r>
            <a:r>
              <a:rPr lang="zh-CN" altLang="en-US" dirty="0">
                <a:latin typeface="Microsoft JhengHei" panose="020B0604030504040204" pitchFamily="34" charset="-120"/>
                <a:ea typeface="Microsoft JhengHei" panose="020B0604030504040204" pitchFamily="34" charset="-120"/>
              </a:rPr>
              <a:t>其表演場地及城市售票網售票處會</a:t>
            </a:r>
            <a:r>
              <a:rPr lang="zh-CN" altLang="en-US" dirty="0">
                <a:highlight>
                  <a:srgbClr val="FFFF00"/>
                </a:highlight>
                <a:latin typeface="Microsoft JhengHei" panose="020B0604030504040204" pitchFamily="34" charset="-120"/>
                <a:ea typeface="Microsoft JhengHei" panose="020B0604030504040204" pitchFamily="34" charset="-120"/>
              </a:rPr>
              <a:t>實施特別開放時間</a:t>
            </a:r>
            <a:r>
              <a:rPr lang="en-US" altLang="zh-CN" dirty="0">
                <a:latin typeface="Microsoft JhengHei" panose="020B0604030504040204" pitchFamily="34" charset="-120"/>
                <a:ea typeface="Microsoft JhengHei" panose="020B0604030504040204" pitchFamily="34" charset="-120"/>
              </a:rPr>
              <a:t>,</a:t>
            </a:r>
            <a:r>
              <a:rPr lang="zh-CN" altLang="en-US" dirty="0">
                <a:latin typeface="Microsoft JhengHei" panose="020B0604030504040204" pitchFamily="34" charset="-120"/>
                <a:ea typeface="Microsoft JhengHei" panose="020B0604030504040204" pitchFamily="34" charset="-120"/>
              </a:rPr>
              <a:t>詳情如下</a:t>
            </a:r>
            <a:r>
              <a:rPr lang="en-US" altLang="zh-CN" dirty="0">
                <a:latin typeface="Microsoft JhengHei" panose="020B0604030504040204" pitchFamily="34" charset="-120"/>
                <a:ea typeface="Microsoft JhengHei" panose="020B0604030504040204" pitchFamily="34" charset="-120"/>
              </a:rPr>
              <a:t>:</a:t>
            </a:r>
          </a:p>
        </p:txBody>
      </p:sp>
      <p:sp>
        <p:nvSpPr>
          <p:cNvPr id="3" name="Footer Placeholder 2">
            <a:extLst>
              <a:ext uri="{FF2B5EF4-FFF2-40B4-BE49-F238E27FC236}">
                <a16:creationId xmlns:a16="http://schemas.microsoft.com/office/drawing/2014/main" id="{DAA9C5B2-901F-A378-85CD-80DE9C9293E3}"/>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143895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2A9D0-96D3-3A46-983B-E29E22643246}"/>
              </a:ext>
            </a:extLst>
          </p:cNvPr>
          <p:cNvSpPr>
            <a:spLocks noGrp="1"/>
          </p:cNvSpPr>
          <p:nvPr>
            <p:ph type="title"/>
          </p:nvPr>
        </p:nvSpPr>
        <p:spPr/>
        <p:txBody>
          <a:bodyPr/>
          <a:lstStyle/>
          <a:p>
            <a:r>
              <a:rPr lang="en-US" dirty="0"/>
              <a:t>Experiment: results</a:t>
            </a:r>
          </a:p>
        </p:txBody>
      </p:sp>
      <p:graphicFrame>
        <p:nvGraphicFramePr>
          <p:cNvPr id="3" name="Table 2">
            <a:extLst>
              <a:ext uri="{FF2B5EF4-FFF2-40B4-BE49-F238E27FC236}">
                <a16:creationId xmlns:a16="http://schemas.microsoft.com/office/drawing/2014/main" id="{12F9703E-7721-AD49-B59F-FE9948889A92}"/>
              </a:ext>
            </a:extLst>
          </p:cNvPr>
          <p:cNvGraphicFramePr>
            <a:graphicFrameLocks noGrp="1"/>
          </p:cNvGraphicFramePr>
          <p:nvPr>
            <p:extLst>
              <p:ext uri="{D42A27DB-BD31-4B8C-83A1-F6EECF244321}">
                <p14:modId xmlns:p14="http://schemas.microsoft.com/office/powerpoint/2010/main" val="3364355604"/>
              </p:ext>
            </p:extLst>
          </p:nvPr>
        </p:nvGraphicFramePr>
        <p:xfrm>
          <a:off x="1046573" y="2480441"/>
          <a:ext cx="9926227" cy="2172137"/>
        </p:xfrm>
        <a:graphic>
          <a:graphicData uri="http://schemas.openxmlformats.org/drawingml/2006/table">
            <a:tbl>
              <a:tblPr firstRow="1" firstCol="1" bandRow="1">
                <a:tableStyleId>{3B4B98B0-60AC-42C2-AFA5-B58CD77FA1E5}</a:tableStyleId>
              </a:tblPr>
              <a:tblGrid>
                <a:gridCol w="1243808">
                  <a:extLst>
                    <a:ext uri="{9D8B030D-6E8A-4147-A177-3AD203B41FA5}">
                      <a16:colId xmlns:a16="http://schemas.microsoft.com/office/drawing/2014/main" val="4003292270"/>
                    </a:ext>
                  </a:extLst>
                </a:gridCol>
                <a:gridCol w="3201511">
                  <a:extLst>
                    <a:ext uri="{9D8B030D-6E8A-4147-A177-3AD203B41FA5}">
                      <a16:colId xmlns:a16="http://schemas.microsoft.com/office/drawing/2014/main" val="3508199534"/>
                    </a:ext>
                  </a:extLst>
                </a:gridCol>
                <a:gridCol w="3201511">
                  <a:extLst>
                    <a:ext uri="{9D8B030D-6E8A-4147-A177-3AD203B41FA5}">
                      <a16:colId xmlns:a16="http://schemas.microsoft.com/office/drawing/2014/main" val="4137045"/>
                    </a:ext>
                  </a:extLst>
                </a:gridCol>
                <a:gridCol w="2279397">
                  <a:extLst>
                    <a:ext uri="{9D8B030D-6E8A-4147-A177-3AD203B41FA5}">
                      <a16:colId xmlns:a16="http://schemas.microsoft.com/office/drawing/2014/main" val="1119772588"/>
                    </a:ext>
                  </a:extLst>
                </a:gridCol>
              </a:tblGrid>
              <a:tr h="1019504">
                <a:tc>
                  <a:txBody>
                    <a:bodyPr/>
                    <a:lstStyle/>
                    <a:p>
                      <a:pPr algn="ctr"/>
                      <a:r>
                        <a:rPr lang="en-HK" sz="2000">
                          <a:effectLst/>
                        </a:rPr>
                        <a:t> </a:t>
                      </a:r>
                      <a:endParaRPr lang="en-HK"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000" dirty="0">
                          <a:effectLst/>
                        </a:rPr>
                        <a:t>BLEU score of model without pre-translation</a:t>
                      </a:r>
                      <a:endParaRPr lang="en-HK" sz="2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000" dirty="0">
                          <a:effectLst/>
                        </a:rPr>
                        <a:t>BLEU score of model with pre-translation</a:t>
                      </a:r>
                      <a:endParaRPr lang="en-HK" sz="2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000" dirty="0">
                          <a:effectLst/>
                        </a:rPr>
                        <a:t>BLEU difference after pre-translation</a:t>
                      </a:r>
                      <a:endParaRPr lang="en-HK" sz="2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253904605"/>
                  </a:ext>
                </a:extLst>
              </a:tr>
              <a:tr h="543033">
                <a:tc>
                  <a:txBody>
                    <a:bodyPr/>
                    <a:lstStyle/>
                    <a:p>
                      <a:pPr algn="ctr"/>
                      <a:r>
                        <a:rPr lang="en-HK" sz="2000" dirty="0">
                          <a:effectLst/>
                        </a:rPr>
                        <a:t>Google</a:t>
                      </a:r>
                      <a:endParaRPr lang="en-HK" sz="2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dirty="0">
                          <a:effectLst/>
                        </a:rPr>
                        <a:t>23.73</a:t>
                      </a:r>
                      <a:endParaRPr lang="en-HK" sz="28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b="1" dirty="0">
                          <a:effectLst/>
                        </a:rPr>
                        <a:t>35.51</a:t>
                      </a:r>
                    </a:p>
                  </a:txBody>
                  <a:tcPr marL="68580" marR="68580" marT="0" marB="0"/>
                </a:tc>
                <a:tc>
                  <a:txBody>
                    <a:bodyPr/>
                    <a:lstStyle/>
                    <a:p>
                      <a:pPr algn="ctr"/>
                      <a:r>
                        <a:rPr lang="en-HK" sz="2800" dirty="0">
                          <a:effectLst/>
                        </a:rPr>
                        <a:t>+</a:t>
                      </a:r>
                      <a:r>
                        <a:rPr lang="en-US" sz="2800" dirty="0">
                          <a:effectLst/>
                        </a:rPr>
                        <a:t>11.78</a:t>
                      </a:r>
                      <a:endParaRPr lang="en-HK" sz="3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115559804"/>
                  </a:ext>
                </a:extLst>
              </a:tr>
              <a:tr h="543033">
                <a:tc>
                  <a:txBody>
                    <a:bodyPr/>
                    <a:lstStyle/>
                    <a:p>
                      <a:pPr algn="ctr"/>
                      <a:r>
                        <a:rPr lang="en-HK" sz="2000" dirty="0">
                          <a:effectLst/>
                        </a:rPr>
                        <a:t>Our Work</a:t>
                      </a:r>
                      <a:endParaRPr lang="en-HK" sz="2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a:effectLst/>
                        </a:rPr>
                        <a:t>38.75</a:t>
                      </a:r>
                      <a:endParaRPr lang="en-HK" sz="28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b="1" dirty="0">
                          <a:effectLst/>
                        </a:rPr>
                        <a:t>44.71</a:t>
                      </a:r>
                      <a:endParaRPr lang="en-HK" sz="28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dirty="0">
                          <a:effectLst/>
                        </a:rPr>
                        <a:t>+5.96</a:t>
                      </a:r>
                      <a:endParaRPr lang="en-HK" sz="28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628432475"/>
                  </a:ext>
                </a:extLst>
              </a:tr>
            </a:tbl>
          </a:graphicData>
        </a:graphic>
      </p:graphicFrame>
      <p:sp>
        <p:nvSpPr>
          <p:cNvPr id="5" name="Rectangular Callout 4">
            <a:extLst>
              <a:ext uri="{FF2B5EF4-FFF2-40B4-BE49-F238E27FC236}">
                <a16:creationId xmlns:a16="http://schemas.microsoft.com/office/drawing/2014/main" id="{78BE2920-6A4C-CCBA-BDDA-70E8078344B4}"/>
              </a:ext>
            </a:extLst>
          </p:cNvPr>
          <p:cNvSpPr/>
          <p:nvPr/>
        </p:nvSpPr>
        <p:spPr>
          <a:xfrm>
            <a:off x="7254022" y="5026578"/>
            <a:ext cx="4437088" cy="876196"/>
          </a:xfrm>
          <a:prstGeom prst="wedgeRectCallout">
            <a:avLst>
              <a:gd name="adj1" fmla="val -39414"/>
              <a:gd name="adj2" fmla="val -10833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B551ED92-EEB5-4E21-CEDE-E3205086252D}"/>
              </a:ext>
            </a:extLst>
          </p:cNvPr>
          <p:cNvPicPr>
            <a:picLocks noChangeAspect="1"/>
          </p:cNvPicPr>
          <p:nvPr/>
        </p:nvPicPr>
        <p:blipFill>
          <a:blip r:embed="rId2"/>
          <a:stretch>
            <a:fillRect/>
          </a:stretch>
        </p:blipFill>
        <p:spPr>
          <a:xfrm>
            <a:off x="7427866" y="5128126"/>
            <a:ext cx="4089400" cy="673100"/>
          </a:xfrm>
          <a:prstGeom prst="rect">
            <a:avLst/>
          </a:prstGeom>
        </p:spPr>
      </p:pic>
      <p:sp>
        <p:nvSpPr>
          <p:cNvPr id="4" name="Footer Placeholder 3">
            <a:extLst>
              <a:ext uri="{FF2B5EF4-FFF2-40B4-BE49-F238E27FC236}">
                <a16:creationId xmlns:a16="http://schemas.microsoft.com/office/drawing/2014/main" id="{E55CE9B2-25B0-8B2B-9B19-6FC67C37E517}"/>
              </a:ext>
            </a:extLst>
          </p:cNvPr>
          <p:cNvSpPr>
            <a:spLocks noGrp="1"/>
          </p:cNvSpPr>
          <p:nvPr>
            <p:ph type="ftr" sz="quarter" idx="11"/>
          </p:nvPr>
        </p:nvSpPr>
        <p:spPr/>
        <p:txBody>
          <a:bodyPr/>
          <a:lstStyle/>
          <a:p>
            <a:r>
              <a:rPr lang="en-US"/>
              <a:t>Unleashing the Potential of Artificial Intelligence in Translation (Sai-cheong Siu, June 2023)</a:t>
            </a:r>
          </a:p>
        </p:txBody>
      </p:sp>
    </p:spTree>
    <p:extLst>
      <p:ext uri="{BB962C8B-B14F-4D97-AF65-F5344CB8AC3E}">
        <p14:creationId xmlns:p14="http://schemas.microsoft.com/office/powerpoint/2010/main" val="402546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F74AD-176E-215F-FA14-4131EE5538CB}"/>
              </a:ext>
            </a:extLst>
          </p:cNvPr>
          <p:cNvSpPr>
            <a:spLocks noGrp="1"/>
          </p:cNvSpPr>
          <p:nvPr>
            <p:ph type="title"/>
          </p:nvPr>
        </p:nvSpPr>
        <p:spPr/>
        <p:txBody>
          <a:bodyPr/>
          <a:lstStyle/>
          <a:p>
            <a:r>
              <a:rPr lang="en-US" dirty="0"/>
              <a:t>Platform 3: </a:t>
            </a:r>
            <a:r>
              <a:rPr lang="en-US" dirty="0" err="1"/>
              <a:t>DharmaBridge</a:t>
            </a:r>
            <a:endParaRPr lang="en-US" dirty="0"/>
          </a:p>
        </p:txBody>
      </p:sp>
      <p:sp>
        <p:nvSpPr>
          <p:cNvPr id="3" name="Content Placeholder 2">
            <a:extLst>
              <a:ext uri="{FF2B5EF4-FFF2-40B4-BE49-F238E27FC236}">
                <a16:creationId xmlns:a16="http://schemas.microsoft.com/office/drawing/2014/main" id="{AD20D802-B060-CCE2-172B-F21A4BB827FC}"/>
              </a:ext>
            </a:extLst>
          </p:cNvPr>
          <p:cNvSpPr>
            <a:spLocks noGrp="1"/>
          </p:cNvSpPr>
          <p:nvPr>
            <p:ph idx="1"/>
          </p:nvPr>
        </p:nvSpPr>
        <p:spPr/>
        <p:txBody>
          <a:bodyPr/>
          <a:lstStyle/>
          <a:p>
            <a:r>
              <a:rPr lang="en-US" dirty="0"/>
              <a:t>An AI-powered platform for translating modern Buddhist writings from Chinese into English</a:t>
            </a:r>
          </a:p>
          <a:p>
            <a:pPr marL="0" indent="0">
              <a:buNone/>
            </a:pPr>
            <a:endParaRPr lang="en-US" sz="1400" dirty="0"/>
          </a:p>
          <a:p>
            <a:pPr marL="0" indent="0">
              <a:buNone/>
            </a:pPr>
            <a:r>
              <a:rPr lang="en-US" sz="1800" dirty="0"/>
              <a:t>The work is part of an on-going project supported by a grant from the Research Matching Grant Scheme.</a:t>
            </a:r>
          </a:p>
        </p:txBody>
      </p:sp>
      <p:sp>
        <p:nvSpPr>
          <p:cNvPr id="4" name="Footer Placeholder 3">
            <a:extLst>
              <a:ext uri="{FF2B5EF4-FFF2-40B4-BE49-F238E27FC236}">
                <a16:creationId xmlns:a16="http://schemas.microsoft.com/office/drawing/2014/main" id="{26305618-7150-124A-C73F-A98203E28E70}"/>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105186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F74AD-176E-215F-FA14-4131EE5538CB}"/>
              </a:ext>
            </a:extLst>
          </p:cNvPr>
          <p:cNvSpPr>
            <a:spLocks noGrp="1"/>
          </p:cNvSpPr>
          <p:nvPr>
            <p:ph type="title"/>
          </p:nvPr>
        </p:nvSpPr>
        <p:spPr/>
        <p:txBody>
          <a:bodyPr/>
          <a:lstStyle/>
          <a:p>
            <a:r>
              <a:rPr lang="en-US" dirty="0"/>
              <a:t>Buddhist Text Translation</a:t>
            </a:r>
          </a:p>
        </p:txBody>
      </p:sp>
      <p:sp>
        <p:nvSpPr>
          <p:cNvPr id="3" name="Content Placeholder 2">
            <a:extLst>
              <a:ext uri="{FF2B5EF4-FFF2-40B4-BE49-F238E27FC236}">
                <a16:creationId xmlns:a16="http://schemas.microsoft.com/office/drawing/2014/main" id="{AD20D802-B060-CCE2-172B-F21A4BB827FC}"/>
              </a:ext>
            </a:extLst>
          </p:cNvPr>
          <p:cNvSpPr>
            <a:spLocks noGrp="1"/>
          </p:cNvSpPr>
          <p:nvPr>
            <p:ph idx="1"/>
          </p:nvPr>
        </p:nvSpPr>
        <p:spPr/>
        <p:txBody>
          <a:bodyPr/>
          <a:lstStyle/>
          <a:p>
            <a:pPr marL="0" indent="0">
              <a:buNone/>
            </a:pPr>
            <a:r>
              <a:rPr lang="en-US" dirty="0"/>
              <a:t>When discussing Buddhist text translation, we often focus on translating ancient sutras into modern languages. Examples:</a:t>
            </a:r>
          </a:p>
          <a:p>
            <a:r>
              <a:rPr lang="en-US" dirty="0"/>
              <a:t>Sanskrit</a:t>
            </a:r>
          </a:p>
          <a:p>
            <a:r>
              <a:rPr lang="en-US" dirty="0"/>
              <a:t>Pali</a:t>
            </a:r>
          </a:p>
          <a:p>
            <a:r>
              <a:rPr lang="en-US" dirty="0"/>
              <a:t>Classical Chinese</a:t>
            </a:r>
          </a:p>
          <a:p>
            <a:r>
              <a:rPr lang="en-US" dirty="0"/>
              <a:t>Tibetan</a:t>
            </a:r>
          </a:p>
        </p:txBody>
      </p:sp>
      <p:sp>
        <p:nvSpPr>
          <p:cNvPr id="4" name="Footer Placeholder 3">
            <a:extLst>
              <a:ext uri="{FF2B5EF4-FFF2-40B4-BE49-F238E27FC236}">
                <a16:creationId xmlns:a16="http://schemas.microsoft.com/office/drawing/2014/main" id="{D9DF5830-8943-E735-404E-59CC0D14220D}"/>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298104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8C4A9F-024B-2D10-6B32-7C1BED94431E}"/>
              </a:ext>
            </a:extLst>
          </p:cNvPr>
          <p:cNvSpPr>
            <a:spLocks noGrp="1"/>
          </p:cNvSpPr>
          <p:nvPr>
            <p:ph type="title"/>
          </p:nvPr>
        </p:nvSpPr>
        <p:spPr>
          <a:xfrm>
            <a:off x="565150" y="2485898"/>
            <a:ext cx="3608387" cy="3395472"/>
          </a:xfrm>
        </p:spPr>
        <p:txBody>
          <a:bodyPr anchor="b">
            <a:normAutofit/>
          </a:bodyPr>
          <a:lstStyle/>
          <a:p>
            <a:r>
              <a:rPr lang="en-US" dirty="0"/>
              <a:t>Outline</a:t>
            </a:r>
          </a:p>
        </p:txBody>
      </p:sp>
      <p:grpSp>
        <p:nvGrpSpPr>
          <p:cNvPr id="24" name="Group 23">
            <a:extLst>
              <a:ext uri="{FF2B5EF4-FFF2-40B4-BE49-F238E27FC236}">
                <a16:creationId xmlns:a16="http://schemas.microsoft.com/office/drawing/2014/main" id="{05ADD15B-C747-D340-BF8A-A1DD2A6A9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25" name="Freeform 53">
              <a:extLst>
                <a:ext uri="{FF2B5EF4-FFF2-40B4-BE49-F238E27FC236}">
                  <a16:creationId xmlns:a16="http://schemas.microsoft.com/office/drawing/2014/main" id="{0B0B662E-0152-FD4E-B468-3F3593C15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55">
              <a:extLst>
                <a:ext uri="{FF2B5EF4-FFF2-40B4-BE49-F238E27FC236}">
                  <a16:creationId xmlns:a16="http://schemas.microsoft.com/office/drawing/2014/main" id="{81BFFC99-6B9D-F240-BD39-160F4C573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57">
              <a:extLst>
                <a:ext uri="{FF2B5EF4-FFF2-40B4-BE49-F238E27FC236}">
                  <a16:creationId xmlns:a16="http://schemas.microsoft.com/office/drawing/2014/main" id="{4DC6AEB9-EEFF-D243-AEE2-42D0F9E53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58">
              <a:extLst>
                <a:ext uri="{FF2B5EF4-FFF2-40B4-BE49-F238E27FC236}">
                  <a16:creationId xmlns:a16="http://schemas.microsoft.com/office/drawing/2014/main" id="{D89DA958-651D-0049-A549-A9D22E494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0" name="Straight Connector 29">
            <a:extLst>
              <a:ext uri="{FF2B5EF4-FFF2-40B4-BE49-F238E27FC236}">
                <a16:creationId xmlns:a16="http://schemas.microsoft.com/office/drawing/2014/main" id="{1FE039F1-6D47-C642-B506-452A83B0A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F27B03E-427D-7866-1046-D192C62143D0}"/>
              </a:ext>
            </a:extLst>
          </p:cNvPr>
          <p:cNvGraphicFramePr>
            <a:graphicFrameLocks noGrp="1"/>
          </p:cNvGraphicFramePr>
          <p:nvPr>
            <p:ph idx="1"/>
            <p:extLst>
              <p:ext uri="{D42A27DB-BD31-4B8C-83A1-F6EECF244321}">
                <p14:modId xmlns:p14="http://schemas.microsoft.com/office/powerpoint/2010/main" val="2456897372"/>
              </p:ext>
            </p:extLst>
          </p:nvPr>
        </p:nvGraphicFramePr>
        <p:xfrm>
          <a:off x="5224243" y="685667"/>
          <a:ext cx="6316267" cy="50771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55801657-B01F-7173-8D28-7065B81B6D12}"/>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355458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CB3EEEF4-D042-47DB-AB3C-BA70E5854231}"/>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8AB128FF-A979-439A-8E3E-C11282FBFEF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7D9201B3-0CC5-4BDA-92FF-B312927D61F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FE1DC4BB-DE76-4C4F-9398-312047F819F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7F35E114-C067-49E8-9704-38CB261F0D8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C88D3027-2D30-4AAC-9617-B1018729E3E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2C2C8-7E3C-3D30-0598-66CE4DA95C0F}"/>
              </a:ext>
            </a:extLst>
          </p:cNvPr>
          <p:cNvSpPr>
            <a:spLocks noGrp="1"/>
          </p:cNvSpPr>
          <p:nvPr>
            <p:ph type="title"/>
          </p:nvPr>
        </p:nvSpPr>
        <p:spPr/>
        <p:txBody>
          <a:bodyPr>
            <a:normAutofit fontScale="90000"/>
          </a:bodyPr>
          <a:lstStyle/>
          <a:p>
            <a:r>
              <a:rPr lang="en-US" dirty="0"/>
              <a:t>Buddhist Translation in the Digital Age</a:t>
            </a:r>
          </a:p>
        </p:txBody>
      </p:sp>
      <p:sp>
        <p:nvSpPr>
          <p:cNvPr id="3" name="Content Placeholder 2">
            <a:extLst>
              <a:ext uri="{FF2B5EF4-FFF2-40B4-BE49-F238E27FC236}">
                <a16:creationId xmlns:a16="http://schemas.microsoft.com/office/drawing/2014/main" id="{706B9714-33F7-03A9-D937-DB9079B8D819}"/>
              </a:ext>
            </a:extLst>
          </p:cNvPr>
          <p:cNvSpPr>
            <a:spLocks noGrp="1"/>
          </p:cNvSpPr>
          <p:nvPr>
            <p:ph idx="1"/>
          </p:nvPr>
        </p:nvSpPr>
        <p:spPr/>
        <p:txBody>
          <a:bodyPr>
            <a:normAutofit/>
          </a:bodyPr>
          <a:lstStyle/>
          <a:p>
            <a:pPr marL="0" indent="0">
              <a:buNone/>
            </a:pPr>
            <a:r>
              <a:rPr lang="en-US" b="1" dirty="0"/>
              <a:t>We focus on modern Buddhist writings.</a:t>
            </a:r>
          </a:p>
          <a:p>
            <a:r>
              <a:rPr lang="en-US" dirty="0"/>
              <a:t>Explaining Buddhist teachings using modern language</a:t>
            </a:r>
          </a:p>
          <a:p>
            <a:r>
              <a:rPr lang="en-US" dirty="0"/>
              <a:t>Providing modern examples that illustrate how Buddhist principles can be practically applied in daily life</a:t>
            </a:r>
            <a:endParaRPr lang="en-US" dirty="0">
              <a:highlight>
                <a:srgbClr val="FFFF00"/>
              </a:highlight>
            </a:endParaRPr>
          </a:p>
        </p:txBody>
      </p:sp>
      <p:sp>
        <p:nvSpPr>
          <p:cNvPr id="4" name="Footer Placeholder 3">
            <a:extLst>
              <a:ext uri="{FF2B5EF4-FFF2-40B4-BE49-F238E27FC236}">
                <a16:creationId xmlns:a16="http://schemas.microsoft.com/office/drawing/2014/main" id="{73C10E9C-E42E-ADA0-D4A2-9840A9CC76C9}"/>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105848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charRg st="38" end="9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charRg st="90" end="19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029A1-C832-3544-B912-1DA0A9C33A65}"/>
              </a:ext>
            </a:extLst>
          </p:cNvPr>
          <p:cNvSpPr>
            <a:spLocks noGrp="1"/>
          </p:cNvSpPr>
          <p:nvPr>
            <p:ph type="title"/>
          </p:nvPr>
        </p:nvSpPr>
        <p:spPr/>
        <p:txBody>
          <a:bodyPr/>
          <a:lstStyle/>
          <a:p>
            <a:r>
              <a:rPr lang="en-US" dirty="0"/>
              <a:t>Features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379BF2C-C525-BF49-B39C-B7A4A1781A63}"/>
                  </a:ext>
                </a:extLst>
              </p:cNvPr>
              <p:cNvSpPr>
                <a:spLocks noGrp="1"/>
              </p:cNvSpPr>
              <p:nvPr>
                <p:ph idx="1"/>
              </p:nvPr>
            </p:nvSpPr>
            <p:spPr>
              <a:xfrm>
                <a:off x="565150" y="2160016"/>
                <a:ext cx="8621486" cy="3601212"/>
              </a:xfrm>
            </p:spPr>
            <p:txBody>
              <a:bodyPr/>
              <a:lstStyle/>
              <a:p>
                <a:r>
                  <a:rPr lang="en-US" b="1" dirty="0"/>
                  <a:t>Feature 1:</a:t>
                </a:r>
                <a:r>
                  <a:rPr lang="en-US" dirty="0"/>
                  <a:t> Enhanced support for Buddhist expressions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endParaRPr lang="en-US" dirty="0"/>
              </a:p>
              <a:p>
                <a:r>
                  <a:rPr lang="en-US" b="1" dirty="0"/>
                  <a:t>Feature 2:</a:t>
                </a:r>
                <a:r>
                  <a:rPr lang="en-US" dirty="0"/>
                  <a:t> Incorporation of user translation data </a:t>
                </a:r>
                <a14:m>
                  <m:oMath xmlns:m="http://schemas.openxmlformats.org/officeDocument/2006/math">
                    <m:r>
                      <a:rPr lang="en-US" b="1" i="1">
                        <a:latin typeface="Cambria Math" panose="02040503050406030204" pitchFamily="18" charset="0"/>
                        <a:ea typeface="Cambria Math" panose="02040503050406030204" pitchFamily="18" charset="0"/>
                      </a:rPr>
                      <m:t>𝒖</m:t>
                    </m:r>
                  </m:oMath>
                </a14:m>
                <a:endParaRPr lang="en-US" dirty="0"/>
              </a:p>
              <a:p>
                <a:r>
                  <a:rPr lang="en-US" b="1" dirty="0"/>
                  <a:t>Feature 3:</a:t>
                </a:r>
                <a:r>
                  <a:rPr lang="en-US" dirty="0"/>
                  <a:t> Multiple translation drafts</a:t>
                </a:r>
              </a:p>
            </p:txBody>
          </p:sp>
        </mc:Choice>
        <mc:Fallback>
          <p:sp>
            <p:nvSpPr>
              <p:cNvPr id="3" name="Content Placeholder 2">
                <a:extLst>
                  <a:ext uri="{FF2B5EF4-FFF2-40B4-BE49-F238E27FC236}">
                    <a16:creationId xmlns:a16="http://schemas.microsoft.com/office/drawing/2014/main" id="{6379BF2C-C525-BF49-B39C-B7A4A1781A63}"/>
                  </a:ext>
                </a:extLst>
              </p:cNvPr>
              <p:cNvSpPr>
                <a:spLocks noGrp="1" noRot="1" noChangeAspect="1" noMove="1" noResize="1" noEditPoints="1" noAdjustHandles="1" noChangeArrowheads="1" noChangeShapeType="1" noTextEdit="1"/>
              </p:cNvSpPr>
              <p:nvPr>
                <p:ph idx="1"/>
              </p:nvPr>
            </p:nvSpPr>
            <p:spPr>
              <a:xfrm>
                <a:off x="565150" y="2160016"/>
                <a:ext cx="8621486" cy="3601212"/>
              </a:xfrm>
              <a:blipFill>
                <a:blip r:embed="rId2"/>
                <a:stretch>
                  <a:fillRect l="-1029" t="-105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87B0DA8-E639-370A-9C25-3817EF2778FA}"/>
                  </a:ext>
                </a:extLst>
              </p:cNvPr>
              <p:cNvSpPr txBox="1"/>
              <p:nvPr/>
            </p:nvSpPr>
            <p:spPr>
              <a:xfrm>
                <a:off x="1793082" y="3679840"/>
                <a:ext cx="8621486" cy="523220"/>
              </a:xfrm>
              <a:prstGeom prst="rect">
                <a:avLst/>
              </a:prstGeom>
              <a:noFill/>
            </p:spPr>
            <p:txBody>
              <a:bodyPr wrap="square">
                <a:spAutoFit/>
              </a:bodyPr>
              <a:lstStyle/>
              <a:p>
                <a:pPr algn="ctr"/>
                <a14:m>
                  <m:oMath xmlns:m="http://schemas.openxmlformats.org/officeDocument/2006/math">
                    <m:r>
                      <a:rPr lang="en-US" sz="2800" b="0" i="1" smtClean="0">
                        <a:latin typeface="Cambria Math" panose="02040503050406030204" pitchFamily="18" charset="0"/>
                      </a:rPr>
                      <m:t>𝑝</m:t>
                    </m:r>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𝒚</m:t>
                        </m:r>
                      </m:e>
                      <m:e>
                        <m:r>
                          <a:rPr lang="en-US" sz="2800" b="1" i="1" smtClean="0">
                            <a:latin typeface="Cambria Math" panose="02040503050406030204" pitchFamily="18" charset="0"/>
                            <a:ea typeface="Cambria Math" panose="02040503050406030204" pitchFamily="18" charset="0"/>
                          </a:rPr>
                          <m:t>𝒎</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𝒙</m:t>
                        </m:r>
                        <m:r>
                          <a:rPr lang="en-US" sz="2800" b="1" i="1" smtClean="0">
                            <a:latin typeface="Cambria Math" panose="02040503050406030204" pitchFamily="18" charset="0"/>
                            <a:ea typeface="Cambria Math" panose="02040503050406030204" pitchFamily="18" charset="0"/>
                          </a:rPr>
                          <m:t>, </m:t>
                        </m:r>
                        <m:r>
                          <a:rPr lang="en-US" sz="2800" b="1" i="1" smtClean="0">
                            <a:latin typeface="Cambria Math" panose="02040503050406030204" pitchFamily="18" charset="0"/>
                            <a:ea typeface="Cambria Math" panose="02040503050406030204" pitchFamily="18" charset="0"/>
                          </a:rPr>
                          <m:t>𝒈</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𝒖</m:t>
                        </m:r>
                      </m:e>
                    </m:d>
                    <m:r>
                      <a:rPr lang="en-US" sz="2800" b="1" i="1" smtClean="0">
                        <a:latin typeface="Cambria Math" panose="02040503050406030204" pitchFamily="18" charset="0"/>
                      </a:rPr>
                      <m:t>=</m:t>
                    </m:r>
                  </m:oMath>
                </a14:m>
                <a:r>
                  <a:rPr lang="en-US" sz="2800" dirty="0"/>
                  <a:t> </a:t>
                </a:r>
                <a14:m>
                  <m:oMath xmlns:m="http://schemas.openxmlformats.org/officeDocument/2006/math">
                    <m:nary>
                      <m:naryPr>
                        <m:chr m:val="∏"/>
                        <m:limLoc m:val="subSup"/>
                        <m:ctrlPr>
                          <a:rPr lang="en-US" sz="2800" i="1">
                            <a:latin typeface="Cambria Math" panose="02040503050406030204" pitchFamily="18" charset="0"/>
                          </a:rPr>
                        </m:ctrlPr>
                      </m:naryPr>
                      <m:sub>
                        <m:r>
                          <m:rPr>
                            <m:brk m:alnAt="25"/>
                          </m:rPr>
                          <a:rPr lang="en-US" sz="2800" i="1">
                            <a:latin typeface="Cambria Math" panose="02040503050406030204" pitchFamily="18" charset="0"/>
                          </a:rPr>
                          <m:t>𝑡</m:t>
                        </m:r>
                        <m:r>
                          <a:rPr lang="en-US" sz="2800" i="1">
                            <a:latin typeface="Cambria Math" panose="02040503050406030204" pitchFamily="18" charset="0"/>
                          </a:rPr>
                          <m:t>=1</m:t>
                        </m:r>
                      </m:sub>
                      <m:sup>
                        <m:r>
                          <a:rPr lang="en-US" sz="2800" i="1">
                            <a:latin typeface="Cambria Math" panose="02040503050406030204" pitchFamily="18" charset="0"/>
                          </a:rPr>
                          <m:t>𝑛</m:t>
                        </m:r>
                      </m:sup>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smtClean="0">
                                <a:latin typeface="Cambria Math" panose="02040503050406030204" pitchFamily="18" charset="0"/>
                                <a:ea typeface="Cambria Math" panose="02040503050406030204" pitchFamily="18" charset="0"/>
                              </a:rPr>
                              <m:t>𝛿</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𝑦</m:t>
                            </m:r>
                          </m:e>
                          <m:sub>
                            <m:r>
                              <a:rPr lang="en-US" sz="2800" i="1">
                                <a:latin typeface="Cambria Math" panose="02040503050406030204" pitchFamily="18" charset="0"/>
                                <a:ea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𝒎</m:t>
                        </m:r>
                        <m:r>
                          <a:rPr lang="en-US" sz="2800" i="1">
                            <a:latin typeface="Cambria Math" panose="02040503050406030204" pitchFamily="18" charset="0"/>
                            <a:ea typeface="Cambria Math" panose="02040503050406030204" pitchFamily="18" charset="0"/>
                          </a:rPr>
                          <m:t>,</m:t>
                        </m:r>
                        <m:sSub>
                          <m:sSubPr>
                            <m:ctrlPr>
                              <a:rPr lang="en-US" sz="2800" b="1" i="1">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𝒙</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𝒈</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𝒖</m:t>
                            </m:r>
                            <m:r>
                              <a:rPr lang="en-US" sz="2800" b="1" i="1" smtClean="0">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𝒚</m:t>
                            </m:r>
                          </m:e>
                          <m:sub>
                            <m:r>
                              <a:rPr lang="en-US" sz="2800" b="1" i="1">
                                <a:latin typeface="Cambria Math" panose="02040503050406030204" pitchFamily="18" charset="0"/>
                                <a:ea typeface="Cambria Math" panose="02040503050406030204" pitchFamily="18" charset="0"/>
                              </a:rPr>
                              <m:t>&lt;</m:t>
                            </m:r>
                            <m:r>
                              <a:rPr lang="en-US" sz="2800" b="1" i="1">
                                <a:latin typeface="Cambria Math" panose="02040503050406030204" pitchFamily="18" charset="0"/>
                                <a:ea typeface="Cambria Math" panose="02040503050406030204" pitchFamily="18" charset="0"/>
                              </a:rPr>
                              <m:t>𝒕</m:t>
                            </m:r>
                          </m:sub>
                        </m:sSub>
                        <m:r>
                          <a:rPr lang="en-US" sz="2800" i="1">
                            <a:latin typeface="Cambria Math" panose="02040503050406030204" pitchFamily="18" charset="0"/>
                            <a:ea typeface="Cambria Math" panose="02040503050406030204" pitchFamily="18" charset="0"/>
                          </a:rPr>
                          <m:t>)</m:t>
                        </m:r>
                      </m:e>
                    </m:nary>
                  </m:oMath>
                </a14:m>
                <a:endParaRPr lang="en-US" sz="2800" dirty="0"/>
              </a:p>
            </p:txBody>
          </p:sp>
        </mc:Choice>
        <mc:Fallback>
          <p:sp>
            <p:nvSpPr>
              <p:cNvPr id="5" name="TextBox 4">
                <a:extLst>
                  <a:ext uri="{FF2B5EF4-FFF2-40B4-BE49-F238E27FC236}">
                    <a16:creationId xmlns:a16="http://schemas.microsoft.com/office/drawing/2014/main" id="{287B0DA8-E639-370A-9C25-3817EF2778FA}"/>
                  </a:ext>
                </a:extLst>
              </p:cNvPr>
              <p:cNvSpPr txBox="1">
                <a:spLocks noRot="1" noChangeAspect="1" noMove="1" noResize="1" noEditPoints="1" noAdjustHandles="1" noChangeArrowheads="1" noChangeShapeType="1" noTextEdit="1"/>
              </p:cNvSpPr>
              <p:nvPr/>
            </p:nvSpPr>
            <p:spPr>
              <a:xfrm>
                <a:off x="1793082" y="3679840"/>
                <a:ext cx="8621486" cy="523220"/>
              </a:xfrm>
              <a:prstGeom prst="rect">
                <a:avLst/>
              </a:prstGeom>
              <a:blipFill>
                <a:blip r:embed="rId3"/>
                <a:stretch>
                  <a:fillRect t="-123810" b="-1952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98F609C-8262-056A-CFE6-53438E963D53}"/>
                  </a:ext>
                </a:extLst>
              </p:cNvPr>
              <p:cNvSpPr txBox="1"/>
              <p:nvPr/>
            </p:nvSpPr>
            <p:spPr>
              <a:xfrm>
                <a:off x="6878411" y="4337400"/>
                <a:ext cx="4616450" cy="1858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𝑤</m:t>
                          </m:r>
                        </m:e>
                        <m:sub>
                          <m:r>
                            <a:rPr lang="en-US" sz="2800" i="1">
                              <a:latin typeface="Cambria Math" panose="02040503050406030204" pitchFamily="18" charset="0"/>
                              <a:ea typeface="Cambria Math" panose="02040503050406030204" pitchFamily="18" charset="0"/>
                            </a:rPr>
                            <m:t>𝑡</m:t>
                          </m:r>
                        </m:sub>
                      </m:sSub>
                      <m:r>
                        <a:rPr lang="en-US" sz="2800" b="0" i="1" smtClean="0">
                          <a:latin typeface="Cambria Math" panose="02040503050406030204" pitchFamily="18" charset="0"/>
                          <a:ea typeface="Cambria Math" panose="02040503050406030204" pitchFamily="18" charset="0"/>
                        </a:rPr>
                        <m:t> </m:t>
                      </m:r>
                      <m:r>
                        <a:rPr lang="en-US" sz="2800" b="1" i="1" smtClean="0">
                          <a:latin typeface="Cambria Math" panose="02040503050406030204" pitchFamily="18" charset="0"/>
                          <a:ea typeface="Cambria Math" panose="02040503050406030204" pitchFamily="18" charset="0"/>
                        </a:rPr>
                        <m:t>~</m:t>
                      </m:r>
                      <m:f>
                        <m:fPr>
                          <m:ctrlPr>
                            <a:rPr lang="en-US" sz="2800" b="1" i="1" smtClean="0">
                              <a:latin typeface="Cambria Math" panose="02040503050406030204" pitchFamily="18" charset="0"/>
                              <a:ea typeface="Cambria Math" panose="02040503050406030204" pitchFamily="18" charset="0"/>
                            </a:rPr>
                          </m:ctrlPr>
                        </m:fPr>
                        <m:num>
                          <m:sSup>
                            <m:sSupPr>
                              <m:ctrlPr>
                                <a:rPr lang="en-US" sz="2800" b="1"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f>
                                <m:fPr>
                                  <m:ctrlPr>
                                    <a:rPr lang="en-US" sz="2800" i="1">
                                      <a:latin typeface="Cambria Math" panose="02040503050406030204" pitchFamily="18" charset="0"/>
                                      <a:ea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𝛿</m:t>
                                      </m:r>
                                    </m:sub>
                                  </m:sSub>
                                  <m:r>
                                    <a:rPr lang="en-US" sz="2800" b="1"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𝑦</m:t>
                                      </m:r>
                                    </m:e>
                                    <m: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𝑡</m:t>
                                          </m:r>
                                        </m:e>
                                        <m:sub>
                                          <m:r>
                                            <a:rPr lang="en-US" sz="2800" i="1">
                                              <a:latin typeface="Cambria Math" panose="02040503050406030204" pitchFamily="18" charset="0"/>
                                              <a:ea typeface="Cambria Math" panose="02040503050406030204" pitchFamily="18" charset="0"/>
                                            </a:rPr>
                                            <m:t>𝑖</m:t>
                                          </m:r>
                                        </m:sub>
                                      </m:sSub>
                                    </m:sub>
                                  </m:sSub>
                                  <m:r>
                                    <a:rPr lang="en-US" sz="2800"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𝒎</m:t>
                                  </m:r>
                                  <m:r>
                                    <a:rPr lang="en-US" sz="2800" i="1">
                                      <a:latin typeface="Cambria Math" panose="02040503050406030204" pitchFamily="18" charset="0"/>
                                      <a:ea typeface="Cambria Math" panose="02040503050406030204" pitchFamily="18" charset="0"/>
                                    </a:rPr>
                                    <m:t>,</m:t>
                                  </m:r>
                                  <m:sSub>
                                    <m:sSubPr>
                                      <m:ctrlPr>
                                        <a:rPr lang="en-US" sz="2800" b="1" i="1">
                                          <a:latin typeface="Cambria Math" panose="02040503050406030204" pitchFamily="18" charset="0"/>
                                          <a:ea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𝒙</m:t>
                                      </m:r>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𝒈</m:t>
                                      </m:r>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𝒖</m:t>
                                      </m:r>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𝒚</m:t>
                                      </m:r>
                                    </m:e>
                                    <m:sub>
                                      <m:r>
                                        <a:rPr lang="en-US" sz="2800" b="1" i="1">
                                          <a:latin typeface="Cambria Math" panose="02040503050406030204" pitchFamily="18" charset="0"/>
                                          <a:ea typeface="Cambria Math" panose="02040503050406030204" pitchFamily="18" charset="0"/>
                                        </a:rPr>
                                        <m:t>&lt;</m:t>
                                      </m:r>
                                      <m:r>
                                        <a:rPr lang="en-US" sz="2800" b="1" i="1">
                                          <a:latin typeface="Cambria Math" panose="02040503050406030204" pitchFamily="18" charset="0"/>
                                          <a:ea typeface="Cambria Math" panose="02040503050406030204" pitchFamily="18" charset="0"/>
                                        </a:rPr>
                                        <m:t>𝒕</m:t>
                                      </m:r>
                                    </m:sub>
                                  </m:sSub>
                                  <m:r>
                                    <a:rPr lang="en-US" sz="2800" b="1" i="1">
                                      <a:latin typeface="Cambria Math" panose="02040503050406030204" pitchFamily="18" charset="0"/>
                                      <a:ea typeface="Cambria Math" panose="02040503050406030204" pitchFamily="18" charset="0"/>
                                    </a:rPr>
                                    <m:t>)</m:t>
                                  </m:r>
                                </m:num>
                                <m:den>
                                  <m:r>
                                    <a:rPr lang="en-US" sz="2800" i="1">
                                      <a:latin typeface="Cambria Math" panose="02040503050406030204" pitchFamily="18" charset="0"/>
                                      <a:ea typeface="Cambria Math" panose="02040503050406030204" pitchFamily="18" charset="0"/>
                                    </a:rPr>
                                    <m:t>𝜏</m:t>
                                  </m:r>
                                </m:den>
                              </m:f>
                            </m:sup>
                          </m:sSup>
                        </m:num>
                        <m:den>
                          <m:nary>
                            <m:naryPr>
                              <m:chr m:val="∑"/>
                              <m:supHide m:val="on"/>
                              <m:ctrlPr>
                                <a:rPr lang="en-US" sz="2800" b="1" i="1" smtClean="0">
                                  <a:latin typeface="Cambria Math" panose="02040503050406030204" pitchFamily="18" charset="0"/>
                                  <a:ea typeface="Cambria Math" panose="02040503050406030204" pitchFamily="18" charset="0"/>
                                </a:rPr>
                              </m:ctrlPr>
                            </m:naryPr>
                            <m: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𝑦</m:t>
                                  </m:r>
                                </m:e>
                                <m: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𝑡</m:t>
                                      </m:r>
                                    </m:e>
                                    <m:sub>
                                      <m:r>
                                        <a:rPr lang="en-US" sz="2800" i="1">
                                          <a:latin typeface="Cambria Math" panose="02040503050406030204" pitchFamily="18" charset="0"/>
                                          <a:ea typeface="Cambria Math" panose="02040503050406030204" pitchFamily="18" charset="0"/>
                                        </a:rPr>
                                        <m:t>𝑗</m:t>
                                      </m:r>
                                    </m:sub>
                                  </m:sSub>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𝑉</m:t>
                                  </m:r>
                                </m:e>
                                <m:sub>
                                  <m:r>
                                    <a:rPr lang="en-US" sz="2800" i="1">
                                      <a:latin typeface="Cambria Math" panose="02040503050406030204" pitchFamily="18" charset="0"/>
                                      <a:ea typeface="Cambria Math" panose="02040503050406030204" pitchFamily="18" charset="0"/>
                                    </a:rPr>
                                    <m:t>𝑇</m:t>
                                  </m:r>
                                </m:sub>
                              </m:sSub>
                            </m:sub>
                            <m:sup/>
                            <m:e>
                              <m:sSup>
                                <m:sSupPr>
                                  <m:ctrlPr>
                                    <a:rPr lang="en-US" sz="2800" b="1" i="1">
                                      <a:latin typeface="Cambria Math" panose="02040503050406030204" pitchFamily="18" charset="0"/>
                                      <a:ea typeface="Cambria Math" panose="02040503050406030204" pitchFamily="18" charset="0"/>
                                    </a:rPr>
                                  </m:ctrlPr>
                                </m:sSupPr>
                                <m:e>
                                  <m:r>
                                    <a:rPr lang="en-US" sz="2800" b="0" i="1">
                                      <a:latin typeface="Cambria Math" panose="02040503050406030204" pitchFamily="18" charset="0"/>
                                      <a:ea typeface="Cambria Math" panose="02040503050406030204" pitchFamily="18" charset="0"/>
                                    </a:rPr>
                                    <m:t>𝑒</m:t>
                                  </m:r>
                                </m:e>
                                <m:sup>
                                  <m:f>
                                    <m:fPr>
                                      <m:ctrlPr>
                                        <a:rPr lang="en-US" sz="2800" i="1">
                                          <a:latin typeface="Cambria Math" panose="02040503050406030204" pitchFamily="18" charset="0"/>
                                          <a:ea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𝛿</m:t>
                                          </m:r>
                                        </m:sub>
                                      </m:sSub>
                                      <m:r>
                                        <a:rPr lang="en-US" sz="2800" b="1"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𝑦</m:t>
                                          </m:r>
                                        </m:e>
                                        <m: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𝑡</m:t>
                                              </m:r>
                                            </m:e>
                                            <m:sub>
                                              <m:r>
                                                <a:rPr lang="en-US" sz="2800" b="0" i="1" smtClean="0">
                                                  <a:latin typeface="Cambria Math" panose="02040503050406030204" pitchFamily="18" charset="0"/>
                                                  <a:ea typeface="Cambria Math" panose="02040503050406030204" pitchFamily="18" charset="0"/>
                                                </a:rPr>
                                                <m:t>𝑗</m:t>
                                              </m:r>
                                            </m:sub>
                                          </m:sSub>
                                        </m:sub>
                                      </m:sSub>
                                      <m:r>
                                        <a:rPr lang="en-US" sz="2800"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𝒎</m:t>
                                      </m:r>
                                      <m:r>
                                        <a:rPr lang="en-US" sz="2800" i="1">
                                          <a:latin typeface="Cambria Math" panose="02040503050406030204" pitchFamily="18" charset="0"/>
                                          <a:ea typeface="Cambria Math" panose="02040503050406030204" pitchFamily="18" charset="0"/>
                                        </a:rPr>
                                        <m:t>,</m:t>
                                      </m:r>
                                      <m:sSub>
                                        <m:sSubPr>
                                          <m:ctrlPr>
                                            <a:rPr lang="en-US" sz="2800" b="1" i="1">
                                              <a:latin typeface="Cambria Math" panose="02040503050406030204" pitchFamily="18" charset="0"/>
                                              <a:ea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𝒙</m:t>
                                          </m:r>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𝒈</m:t>
                                          </m:r>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𝒖</m:t>
                                          </m:r>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𝒚</m:t>
                                          </m:r>
                                        </m:e>
                                        <m:sub>
                                          <m:r>
                                            <a:rPr lang="en-US" sz="2800" b="1" i="1">
                                              <a:latin typeface="Cambria Math" panose="02040503050406030204" pitchFamily="18" charset="0"/>
                                              <a:ea typeface="Cambria Math" panose="02040503050406030204" pitchFamily="18" charset="0"/>
                                            </a:rPr>
                                            <m:t>&lt;</m:t>
                                          </m:r>
                                          <m:r>
                                            <a:rPr lang="en-US" sz="2800" b="1" i="1">
                                              <a:latin typeface="Cambria Math" panose="02040503050406030204" pitchFamily="18" charset="0"/>
                                              <a:ea typeface="Cambria Math" panose="02040503050406030204" pitchFamily="18" charset="0"/>
                                            </a:rPr>
                                            <m:t>𝒕</m:t>
                                          </m:r>
                                        </m:sub>
                                      </m:sSub>
                                      <m:r>
                                        <a:rPr lang="en-US" sz="2800" b="1" i="1">
                                          <a:latin typeface="Cambria Math" panose="02040503050406030204" pitchFamily="18" charset="0"/>
                                          <a:ea typeface="Cambria Math" panose="02040503050406030204" pitchFamily="18" charset="0"/>
                                        </a:rPr>
                                        <m:t>)</m:t>
                                      </m:r>
                                    </m:num>
                                    <m:den>
                                      <m:r>
                                        <a:rPr lang="en-US" sz="2800" i="1">
                                          <a:latin typeface="Cambria Math" panose="02040503050406030204" pitchFamily="18" charset="0"/>
                                          <a:ea typeface="Cambria Math" panose="02040503050406030204" pitchFamily="18" charset="0"/>
                                        </a:rPr>
                                        <m:t>𝜏</m:t>
                                      </m:r>
                                    </m:den>
                                  </m:f>
                                </m:sup>
                              </m:sSup>
                            </m:e>
                          </m:nary>
                        </m:den>
                      </m:f>
                    </m:oMath>
                  </m:oMathPara>
                </a14:m>
                <a:endParaRPr lang="en-US" sz="2800" dirty="0"/>
              </a:p>
            </p:txBody>
          </p:sp>
        </mc:Choice>
        <mc:Fallback>
          <p:sp>
            <p:nvSpPr>
              <p:cNvPr id="7" name="TextBox 6">
                <a:extLst>
                  <a:ext uri="{FF2B5EF4-FFF2-40B4-BE49-F238E27FC236}">
                    <a16:creationId xmlns:a16="http://schemas.microsoft.com/office/drawing/2014/main" id="{798F609C-8262-056A-CFE6-53438E963D53}"/>
                  </a:ext>
                </a:extLst>
              </p:cNvPr>
              <p:cNvSpPr txBox="1">
                <a:spLocks noRot="1" noChangeAspect="1" noMove="1" noResize="1" noEditPoints="1" noAdjustHandles="1" noChangeArrowheads="1" noChangeShapeType="1" noTextEdit="1"/>
              </p:cNvSpPr>
              <p:nvPr/>
            </p:nvSpPr>
            <p:spPr>
              <a:xfrm>
                <a:off x="6878411" y="4337400"/>
                <a:ext cx="4616450" cy="1858842"/>
              </a:xfrm>
              <a:prstGeom prst="rect">
                <a:avLst/>
              </a:prstGeom>
              <a:blipFill>
                <a:blip r:embed="rId4"/>
                <a:stretch>
                  <a:fillRect r="-1918" b="-4489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81D0118-4E21-A07B-4327-D870471EA7E1}"/>
                  </a:ext>
                </a:extLst>
              </p:cNvPr>
              <p:cNvSpPr txBox="1"/>
              <p:nvPr/>
            </p:nvSpPr>
            <p:spPr>
              <a:xfrm>
                <a:off x="627687" y="4860128"/>
                <a:ext cx="5738697" cy="7093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𝑤</m:t>
                          </m:r>
                        </m:e>
                        <m:sub>
                          <m:r>
                            <a:rPr lang="en-US" sz="2800" i="1">
                              <a:latin typeface="Cambria Math" panose="02040503050406030204" pitchFamily="18" charset="0"/>
                              <a:ea typeface="Cambria Math" panose="02040503050406030204" pitchFamily="18" charset="0"/>
                            </a:rPr>
                            <m:t>𝑡</m:t>
                          </m:r>
                        </m:sub>
                      </m:sSub>
                      <m:r>
                        <a:rPr lang="en-US" sz="2800" b="1" i="1" smtClean="0">
                          <a:latin typeface="Cambria Math" panose="02040503050406030204" pitchFamily="18" charset="0"/>
                          <a:ea typeface="Cambria Math" panose="02040503050406030204" pitchFamily="18" charset="0"/>
                        </a:rPr>
                        <m:t>=</m:t>
                      </m:r>
                      <m:r>
                        <m:rPr>
                          <m:nor/>
                        </m:rPr>
                        <a:rPr lang="en-US" sz="2800" b="0" i="0" smtClean="0">
                          <a:latin typeface="Cambria Math" panose="02040503050406030204" pitchFamily="18" charset="0"/>
                          <a:ea typeface="Cambria Math" panose="02040503050406030204" pitchFamily="18" charset="0"/>
                        </a:rPr>
                        <m:t>arg</m:t>
                      </m:r>
                      <m:func>
                        <m:funcPr>
                          <m:ctrlPr>
                            <a:rPr lang="en-US" sz="2800" b="0" i="1" smtClean="0">
                              <a:latin typeface="Cambria Math" panose="02040503050406030204" pitchFamily="18" charset="0"/>
                              <a:ea typeface="Cambria Math" panose="02040503050406030204" pitchFamily="18" charset="0"/>
                            </a:rPr>
                          </m:ctrlPr>
                        </m:funcPr>
                        <m:fName>
                          <m:limLow>
                            <m:limLowPr>
                              <m:ctrlPr>
                                <a:rPr lang="en-US" sz="2800" b="0" i="1" smtClean="0">
                                  <a:latin typeface="Cambria Math" panose="02040503050406030204" pitchFamily="18" charset="0"/>
                                  <a:ea typeface="Cambria Math" panose="02040503050406030204" pitchFamily="18" charset="0"/>
                                </a:rPr>
                              </m:ctrlPr>
                            </m:limLowPr>
                            <m:e>
                              <m:r>
                                <m:rPr>
                                  <m:sty m:val="p"/>
                                </m:rPr>
                                <a:rPr lang="en-US" sz="2800" b="0" i="0" smtClean="0">
                                  <a:latin typeface="Cambria Math" panose="02040503050406030204" pitchFamily="18" charset="0"/>
                                  <a:ea typeface="Cambria Math" panose="02040503050406030204" pitchFamily="18" charset="0"/>
                                </a:rPr>
                                <m:t>max</m:t>
                              </m:r>
                            </m:e>
                            <m:li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𝑤</m:t>
                                  </m:r>
                                </m:e>
                                <m:sub>
                                  <m:r>
                                    <a:rPr lang="en-US" sz="2800" b="0" i="1" smtClean="0">
                                      <a:latin typeface="Cambria Math" panose="02040503050406030204" pitchFamily="18" charset="0"/>
                                      <a:ea typeface="Cambria Math" panose="02040503050406030204" pitchFamily="18" charset="0"/>
                                    </a:rPr>
                                    <m:t>𝑡</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𝑉</m:t>
                                  </m:r>
                                </m:e>
                                <m:sub>
                                  <m:r>
                                    <a:rPr lang="en-US" sz="2800" b="0" i="1" smtClean="0">
                                      <a:latin typeface="Cambria Math" panose="02040503050406030204" pitchFamily="18" charset="0"/>
                                      <a:ea typeface="Cambria Math" panose="02040503050406030204" pitchFamily="18" charset="0"/>
                                    </a:rPr>
                                    <m:t>𝑇</m:t>
                                  </m:r>
                                </m:sub>
                              </m:sSub>
                            </m:lim>
                          </m:limLow>
                        </m:fNa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𝛿</m:t>
                              </m:r>
                            </m:sub>
                          </m:sSub>
                          <m:r>
                            <a:rPr lang="en-US" sz="2800" b="1"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𝑦</m:t>
                              </m:r>
                            </m:e>
                            <m:sub>
                              <m:r>
                                <a:rPr lang="en-US" sz="2800" i="1">
                                  <a:latin typeface="Cambria Math" panose="02040503050406030204" pitchFamily="18" charset="0"/>
                                  <a:ea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𝒎</m:t>
                          </m:r>
                          <m:r>
                            <a:rPr lang="en-US" sz="2800" i="1">
                              <a:latin typeface="Cambria Math" panose="02040503050406030204" pitchFamily="18" charset="0"/>
                              <a:ea typeface="Cambria Math" panose="02040503050406030204" pitchFamily="18" charset="0"/>
                            </a:rPr>
                            <m:t>,</m:t>
                          </m:r>
                          <m:sSub>
                            <m:sSubPr>
                              <m:ctrlPr>
                                <a:rPr lang="en-US" sz="2800" b="1" i="1">
                                  <a:latin typeface="Cambria Math" panose="02040503050406030204" pitchFamily="18" charset="0"/>
                                  <a:ea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𝒙</m:t>
                              </m:r>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𝒈</m:t>
                              </m:r>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𝒖</m:t>
                              </m:r>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𝒚</m:t>
                              </m:r>
                            </m:e>
                            <m:sub>
                              <m:r>
                                <a:rPr lang="en-US" sz="2800" b="1" i="1">
                                  <a:latin typeface="Cambria Math" panose="02040503050406030204" pitchFamily="18" charset="0"/>
                                  <a:ea typeface="Cambria Math" panose="02040503050406030204" pitchFamily="18" charset="0"/>
                                </a:rPr>
                                <m:t>&lt;</m:t>
                              </m:r>
                              <m:r>
                                <a:rPr lang="en-US" sz="2800" b="1" i="1">
                                  <a:latin typeface="Cambria Math" panose="02040503050406030204" pitchFamily="18" charset="0"/>
                                  <a:ea typeface="Cambria Math" panose="02040503050406030204" pitchFamily="18" charset="0"/>
                                </a:rPr>
                                <m:t>𝒕</m:t>
                              </m:r>
                            </m:sub>
                          </m:sSub>
                          <m:r>
                            <a:rPr lang="en-US" sz="2800" b="1" i="1">
                              <a:latin typeface="Cambria Math" panose="02040503050406030204" pitchFamily="18" charset="0"/>
                              <a:ea typeface="Cambria Math" panose="02040503050406030204" pitchFamily="18" charset="0"/>
                            </a:rPr>
                            <m:t>)</m:t>
                          </m:r>
                        </m:e>
                      </m:func>
                    </m:oMath>
                  </m:oMathPara>
                </a14:m>
                <a:endParaRPr lang="en-US" sz="2800" dirty="0"/>
              </a:p>
            </p:txBody>
          </p:sp>
        </mc:Choice>
        <mc:Fallback>
          <p:sp>
            <p:nvSpPr>
              <p:cNvPr id="8" name="TextBox 7">
                <a:extLst>
                  <a:ext uri="{FF2B5EF4-FFF2-40B4-BE49-F238E27FC236}">
                    <a16:creationId xmlns:a16="http://schemas.microsoft.com/office/drawing/2014/main" id="{381D0118-4E21-A07B-4327-D870471EA7E1}"/>
                  </a:ext>
                </a:extLst>
              </p:cNvPr>
              <p:cNvSpPr txBox="1">
                <a:spLocks noRot="1" noChangeAspect="1" noMove="1" noResize="1" noEditPoints="1" noAdjustHandles="1" noChangeArrowheads="1" noChangeShapeType="1" noTextEdit="1"/>
              </p:cNvSpPr>
              <p:nvPr/>
            </p:nvSpPr>
            <p:spPr>
              <a:xfrm>
                <a:off x="627687" y="4860128"/>
                <a:ext cx="5738697" cy="709361"/>
              </a:xfrm>
              <a:prstGeom prst="rect">
                <a:avLst/>
              </a:prstGeom>
              <a:blipFill>
                <a:blip r:embed="rId5"/>
                <a:stretch>
                  <a:fillRect r="-221" b="-3509"/>
                </a:stretch>
              </a:blipFill>
            </p:spPr>
            <p:txBody>
              <a:bodyPr/>
              <a:lstStyle/>
              <a:p>
                <a:r>
                  <a:rPr lang="en-US">
                    <a:noFill/>
                  </a:rPr>
                  <a:t> </a:t>
                </a:r>
              </a:p>
            </p:txBody>
          </p:sp>
        </mc:Fallback>
      </mc:AlternateContent>
      <p:sp>
        <p:nvSpPr>
          <p:cNvPr id="9" name="Right Arrow 8">
            <a:extLst>
              <a:ext uri="{FF2B5EF4-FFF2-40B4-BE49-F238E27FC236}">
                <a16:creationId xmlns:a16="http://schemas.microsoft.com/office/drawing/2014/main" id="{AD71D6D1-CA94-E3C5-52E4-38C75ECA7396}"/>
              </a:ext>
            </a:extLst>
          </p:cNvPr>
          <p:cNvSpPr/>
          <p:nvPr/>
        </p:nvSpPr>
        <p:spPr>
          <a:xfrm>
            <a:off x="6366384" y="4995240"/>
            <a:ext cx="468086" cy="4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11">
            <a:extLst>
              <a:ext uri="{FF2B5EF4-FFF2-40B4-BE49-F238E27FC236}">
                <a16:creationId xmlns:a16="http://schemas.microsoft.com/office/drawing/2014/main" id="{7DAD514F-0BE4-A3A5-D034-7364D92F7AAC}"/>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411746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P spid="8" grpId="0"/>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DAF7-D0B8-66A4-7B2F-F0A7932E9171}"/>
              </a:ext>
            </a:extLst>
          </p:cNvPr>
          <p:cNvSpPr>
            <a:spLocks noGrp="1"/>
          </p:cNvSpPr>
          <p:nvPr>
            <p:ph type="title"/>
          </p:nvPr>
        </p:nvSpPr>
        <p:spPr/>
        <p:txBody>
          <a:bodyPr/>
          <a:lstStyle/>
          <a:p>
            <a:r>
              <a:rPr lang="en-US" dirty="0"/>
              <a:t>4. More Information</a:t>
            </a:r>
          </a:p>
        </p:txBody>
      </p:sp>
      <p:sp>
        <p:nvSpPr>
          <p:cNvPr id="3" name="Text Placeholder 2">
            <a:extLst>
              <a:ext uri="{FF2B5EF4-FFF2-40B4-BE49-F238E27FC236}">
                <a16:creationId xmlns:a16="http://schemas.microsoft.com/office/drawing/2014/main" id="{8E061DAF-9A5B-975F-32BA-B6C34A81125A}"/>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15C5AB0D-64FA-ECCB-AC89-CC037A9E7539}"/>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3787930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C4C71-C993-893E-F294-930ED6FAFC8C}"/>
              </a:ext>
            </a:extLst>
          </p:cNvPr>
          <p:cNvSpPr>
            <a:spLocks noGrp="1"/>
          </p:cNvSpPr>
          <p:nvPr>
            <p:ph type="title"/>
          </p:nvPr>
        </p:nvSpPr>
        <p:spPr/>
        <p:txBody>
          <a:bodyPr>
            <a:normAutofit/>
          </a:bodyPr>
          <a:lstStyle/>
          <a:p>
            <a:r>
              <a:rPr lang="en-US" dirty="0"/>
              <a:t>Read More</a:t>
            </a:r>
          </a:p>
        </p:txBody>
      </p:sp>
      <p:sp>
        <p:nvSpPr>
          <p:cNvPr id="3" name="Content Placeholder 2">
            <a:extLst>
              <a:ext uri="{FF2B5EF4-FFF2-40B4-BE49-F238E27FC236}">
                <a16:creationId xmlns:a16="http://schemas.microsoft.com/office/drawing/2014/main" id="{56E5C975-1054-F3F3-0775-6CBA23368AE8}"/>
              </a:ext>
            </a:extLst>
          </p:cNvPr>
          <p:cNvSpPr>
            <a:spLocks noGrp="1"/>
          </p:cNvSpPr>
          <p:nvPr>
            <p:ph idx="1"/>
          </p:nvPr>
        </p:nvSpPr>
        <p:spPr/>
        <p:txBody>
          <a:bodyPr>
            <a:normAutofit fontScale="85000" lnSpcReduction="10000"/>
          </a:bodyPr>
          <a:lstStyle/>
          <a:p>
            <a:pPr marL="0" indent="0">
              <a:buNone/>
            </a:pPr>
            <a:r>
              <a:rPr lang="en-US" b="1" dirty="0"/>
              <a:t>“</a:t>
            </a:r>
            <a:r>
              <a:rPr lang="en-US" b="1" dirty="0" err="1"/>
              <a:t>ChatGPT</a:t>
            </a:r>
            <a:r>
              <a:rPr lang="en-US" b="1" dirty="0"/>
              <a:t> and GPT-4 for Professional Translators: Exploring the Potential of Large Language Models in Translation”</a:t>
            </a:r>
            <a:r>
              <a:rPr lang="en-US" dirty="0"/>
              <a:t> (Siu 2023a) [</a:t>
            </a:r>
            <a:r>
              <a:rPr lang="en-US" dirty="0">
                <a:hlinkClick r:id="rId2"/>
              </a:rPr>
              <a:t>Link</a:t>
            </a:r>
            <a:r>
              <a:rPr lang="en-US" dirty="0"/>
              <a:t>]</a:t>
            </a:r>
          </a:p>
          <a:p>
            <a:r>
              <a:rPr lang="en-US" dirty="0"/>
              <a:t>An Overview of </a:t>
            </a:r>
            <a:r>
              <a:rPr lang="en-US" dirty="0" err="1"/>
              <a:t>ChatGPT</a:t>
            </a:r>
            <a:r>
              <a:rPr lang="en-US" dirty="0"/>
              <a:t> and its Predecessors</a:t>
            </a:r>
          </a:p>
          <a:p>
            <a:r>
              <a:rPr lang="en-US" dirty="0" err="1"/>
              <a:t>ChatGPT</a:t>
            </a:r>
            <a:r>
              <a:rPr lang="en-US" dirty="0"/>
              <a:t> as a Tool for Translators: Exploring Use Cases</a:t>
            </a:r>
          </a:p>
          <a:p>
            <a:r>
              <a:rPr lang="en-US" dirty="0"/>
              <a:t>Strengths and Limitations of </a:t>
            </a:r>
            <a:r>
              <a:rPr lang="en-US" dirty="0" err="1"/>
              <a:t>ChatGPT</a:t>
            </a:r>
            <a:r>
              <a:rPr lang="en-US" dirty="0"/>
              <a:t> in the Context of Translation</a:t>
            </a:r>
          </a:p>
          <a:p>
            <a:r>
              <a:rPr lang="en-US" dirty="0"/>
              <a:t>Impacts of </a:t>
            </a:r>
            <a:r>
              <a:rPr lang="en-US" dirty="0" err="1"/>
              <a:t>ChatGPT</a:t>
            </a:r>
            <a:r>
              <a:rPr lang="en-US" dirty="0"/>
              <a:t> on Translators and Language Professionals</a:t>
            </a:r>
          </a:p>
          <a:p>
            <a:r>
              <a:rPr lang="en-US" dirty="0"/>
              <a:t>The Future of </a:t>
            </a:r>
            <a:r>
              <a:rPr lang="en-US" dirty="0" err="1"/>
              <a:t>ChatGPT</a:t>
            </a:r>
            <a:r>
              <a:rPr lang="en-US" dirty="0"/>
              <a:t> as a Translation Tool</a:t>
            </a:r>
          </a:p>
        </p:txBody>
      </p:sp>
      <p:pic>
        <p:nvPicPr>
          <p:cNvPr id="5" name="Picture 4" descr="Qr code&#10;&#10;Description automatically generated">
            <a:extLst>
              <a:ext uri="{FF2B5EF4-FFF2-40B4-BE49-F238E27FC236}">
                <a16:creationId xmlns:a16="http://schemas.microsoft.com/office/drawing/2014/main" id="{59010B76-FB35-8233-3824-3C4C3BE200CA}"/>
              </a:ext>
            </a:extLst>
          </p:cNvPr>
          <p:cNvPicPr>
            <a:picLocks noChangeAspect="1"/>
          </p:cNvPicPr>
          <p:nvPr/>
        </p:nvPicPr>
        <p:blipFill>
          <a:blip r:embed="rId3"/>
          <a:stretch>
            <a:fillRect/>
          </a:stretch>
        </p:blipFill>
        <p:spPr>
          <a:xfrm>
            <a:off x="7900985" y="4330320"/>
            <a:ext cx="1268984" cy="1268984"/>
          </a:xfrm>
          <a:prstGeom prst="rect">
            <a:avLst/>
          </a:prstGeom>
        </p:spPr>
      </p:pic>
      <p:sp>
        <p:nvSpPr>
          <p:cNvPr id="7" name="Footer Placeholder 6">
            <a:extLst>
              <a:ext uri="{FF2B5EF4-FFF2-40B4-BE49-F238E27FC236}">
                <a16:creationId xmlns:a16="http://schemas.microsoft.com/office/drawing/2014/main" id="{718F898F-84E4-EEC0-F7AD-0C9FF3A770BA}"/>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1530346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C4C71-C993-893E-F294-930ED6FAFC8C}"/>
              </a:ext>
            </a:extLst>
          </p:cNvPr>
          <p:cNvSpPr>
            <a:spLocks noGrp="1"/>
          </p:cNvSpPr>
          <p:nvPr>
            <p:ph type="title"/>
          </p:nvPr>
        </p:nvSpPr>
        <p:spPr/>
        <p:txBody>
          <a:bodyPr>
            <a:normAutofit/>
          </a:bodyPr>
          <a:lstStyle/>
          <a:p>
            <a:r>
              <a:rPr lang="en-US" dirty="0"/>
              <a:t>Read More</a:t>
            </a:r>
          </a:p>
        </p:txBody>
      </p:sp>
      <p:sp>
        <p:nvSpPr>
          <p:cNvPr id="3" name="Content Placeholder 2">
            <a:extLst>
              <a:ext uri="{FF2B5EF4-FFF2-40B4-BE49-F238E27FC236}">
                <a16:creationId xmlns:a16="http://schemas.microsoft.com/office/drawing/2014/main" id="{56E5C975-1054-F3F3-0775-6CBA23368AE8}"/>
              </a:ext>
            </a:extLst>
          </p:cNvPr>
          <p:cNvSpPr>
            <a:spLocks noGrp="1"/>
          </p:cNvSpPr>
          <p:nvPr>
            <p:ph idx="1"/>
          </p:nvPr>
        </p:nvSpPr>
        <p:spPr/>
        <p:txBody>
          <a:bodyPr>
            <a:normAutofit fontScale="77500" lnSpcReduction="20000"/>
          </a:bodyPr>
          <a:lstStyle/>
          <a:p>
            <a:pPr marL="0" indent="0">
              <a:buNone/>
            </a:pPr>
            <a:r>
              <a:rPr lang="en-US" b="1" dirty="0"/>
              <a:t>“Deep Learning and Translation Technology” </a:t>
            </a:r>
            <a:r>
              <a:rPr lang="en-US" dirty="0"/>
              <a:t>- see Chapter 47, </a:t>
            </a:r>
            <a:r>
              <a:rPr lang="en-US" i="1" dirty="0"/>
              <a:t>Routledge Encyclopedia of Translation Technology</a:t>
            </a:r>
            <a:r>
              <a:rPr lang="en-US" dirty="0"/>
              <a:t> (2nd Edition) (Siu 2023b)</a:t>
            </a:r>
          </a:p>
          <a:p>
            <a:r>
              <a:rPr lang="en-US" dirty="0"/>
              <a:t>An Introduction to Deep Learning</a:t>
            </a:r>
          </a:p>
          <a:p>
            <a:r>
              <a:rPr lang="en-US" dirty="0"/>
              <a:t>Main Tasks of Deep Learning</a:t>
            </a:r>
          </a:p>
          <a:p>
            <a:r>
              <a:rPr lang="en-US" dirty="0"/>
              <a:t>An Overview of Neural Machine Translation</a:t>
            </a:r>
          </a:p>
          <a:p>
            <a:r>
              <a:rPr lang="en-US" dirty="0"/>
              <a:t>Recurrent Neural Networks for Translation</a:t>
            </a:r>
          </a:p>
          <a:p>
            <a:r>
              <a:rPr lang="en-US" dirty="0"/>
              <a:t>Convolutional Neural Networks for Translation</a:t>
            </a:r>
          </a:p>
          <a:p>
            <a:r>
              <a:rPr lang="en-US" dirty="0"/>
              <a:t>Self-attention Neural Networks for Translation</a:t>
            </a:r>
          </a:p>
          <a:p>
            <a:r>
              <a:rPr lang="en-US" dirty="0"/>
              <a:t>Deep Learning for Other Translation-related Applications</a:t>
            </a:r>
          </a:p>
          <a:p>
            <a:r>
              <a:rPr lang="en-US" dirty="0"/>
              <a:t>Other Noteworthy Trends</a:t>
            </a:r>
          </a:p>
        </p:txBody>
      </p:sp>
      <p:pic>
        <p:nvPicPr>
          <p:cNvPr id="5" name="Picture 4" descr="Qr code&#10;&#10;Description automatically generated">
            <a:extLst>
              <a:ext uri="{FF2B5EF4-FFF2-40B4-BE49-F238E27FC236}">
                <a16:creationId xmlns:a16="http://schemas.microsoft.com/office/drawing/2014/main" id="{2A556A37-8EC6-59A3-6714-C5A1DC5D56A8}"/>
              </a:ext>
            </a:extLst>
          </p:cNvPr>
          <p:cNvPicPr>
            <a:picLocks noChangeAspect="1"/>
          </p:cNvPicPr>
          <p:nvPr/>
        </p:nvPicPr>
        <p:blipFill>
          <a:blip r:embed="rId2"/>
          <a:stretch>
            <a:fillRect/>
          </a:stretch>
        </p:blipFill>
        <p:spPr>
          <a:xfrm>
            <a:off x="7900985" y="4392036"/>
            <a:ext cx="1268984" cy="1268984"/>
          </a:xfrm>
          <a:prstGeom prst="rect">
            <a:avLst/>
          </a:prstGeom>
        </p:spPr>
      </p:pic>
      <p:sp>
        <p:nvSpPr>
          <p:cNvPr id="6" name="Footer Placeholder 5">
            <a:extLst>
              <a:ext uri="{FF2B5EF4-FFF2-40B4-BE49-F238E27FC236}">
                <a16:creationId xmlns:a16="http://schemas.microsoft.com/office/drawing/2014/main" id="{9DEA3BEB-008E-A7CF-4FF4-A562DD3F4396}"/>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20972319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C4C71-C993-893E-F294-930ED6FAFC8C}"/>
              </a:ext>
            </a:extLst>
          </p:cNvPr>
          <p:cNvSpPr>
            <a:spLocks noGrp="1"/>
          </p:cNvSpPr>
          <p:nvPr>
            <p:ph type="title"/>
          </p:nvPr>
        </p:nvSpPr>
        <p:spPr/>
        <p:txBody>
          <a:bodyPr>
            <a:normAutofit/>
          </a:bodyPr>
          <a:lstStyle/>
          <a:p>
            <a:r>
              <a:rPr lang="en-US" dirty="0"/>
              <a:t>Read More</a:t>
            </a:r>
          </a:p>
        </p:txBody>
      </p:sp>
      <p:sp>
        <p:nvSpPr>
          <p:cNvPr id="3" name="Content Placeholder 2">
            <a:extLst>
              <a:ext uri="{FF2B5EF4-FFF2-40B4-BE49-F238E27FC236}">
                <a16:creationId xmlns:a16="http://schemas.microsoft.com/office/drawing/2014/main" id="{56E5C975-1054-F3F3-0775-6CBA23368AE8}"/>
              </a:ext>
            </a:extLst>
          </p:cNvPr>
          <p:cNvSpPr>
            <a:spLocks noGrp="1"/>
          </p:cNvSpPr>
          <p:nvPr>
            <p:ph idx="1"/>
          </p:nvPr>
        </p:nvSpPr>
        <p:spPr/>
        <p:txBody>
          <a:bodyPr>
            <a:normAutofit/>
          </a:bodyPr>
          <a:lstStyle/>
          <a:p>
            <a:pPr marL="0" indent="0">
              <a:buNone/>
            </a:pPr>
            <a:r>
              <a:rPr lang="en-US" b="1" dirty="0"/>
              <a:t>“Where Neural Machine Translation and Translation Memories Meet: Domain Adaptation for the Translation of the HKSAR Government Press Releases” </a:t>
            </a:r>
            <a:r>
              <a:rPr lang="en-US" dirty="0"/>
              <a:t>– International Journal of Techno-humanities 1(1): 45-66 (Siu 2022)</a:t>
            </a:r>
          </a:p>
        </p:txBody>
      </p:sp>
      <p:sp>
        <p:nvSpPr>
          <p:cNvPr id="4" name="Footer Placeholder 3">
            <a:extLst>
              <a:ext uri="{FF2B5EF4-FFF2-40B4-BE49-F238E27FC236}">
                <a16:creationId xmlns:a16="http://schemas.microsoft.com/office/drawing/2014/main" id="{5A9997EC-A05E-440F-5485-3A2B086E2178}"/>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16043325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DAF7-D0B8-66A4-7B2F-F0A7932E9171}"/>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8E061DAF-9A5B-975F-32BA-B6C34A81125A}"/>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51D6C821-362C-CC3C-BC8E-4F9C2EF10589}"/>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2647099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DAF7-D0B8-66A4-7B2F-F0A7932E9171}"/>
              </a:ext>
            </a:extLst>
          </p:cNvPr>
          <p:cNvSpPr>
            <a:spLocks noGrp="1"/>
          </p:cNvSpPr>
          <p:nvPr>
            <p:ph type="title"/>
          </p:nvPr>
        </p:nvSpPr>
        <p:spPr/>
        <p:txBody>
          <a:bodyPr/>
          <a:lstStyle/>
          <a:p>
            <a:r>
              <a:rPr lang="en-US" dirty="0"/>
              <a:t>1. An Overview of AI</a:t>
            </a:r>
          </a:p>
        </p:txBody>
      </p:sp>
      <p:sp>
        <p:nvSpPr>
          <p:cNvPr id="3" name="Text Placeholder 2">
            <a:extLst>
              <a:ext uri="{FF2B5EF4-FFF2-40B4-BE49-F238E27FC236}">
                <a16:creationId xmlns:a16="http://schemas.microsoft.com/office/drawing/2014/main" id="{8E061DAF-9A5B-975F-32BA-B6C34A81125A}"/>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13BBA879-5480-15E4-F330-EF240EFDF17B}"/>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846529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9A4479-82B0-D044-A01A-6568A715EA94}"/>
              </a:ext>
            </a:extLst>
          </p:cNvPr>
          <p:cNvSpPr>
            <a:spLocks noGrp="1"/>
          </p:cNvSpPr>
          <p:nvPr>
            <p:ph type="title"/>
          </p:nvPr>
        </p:nvSpPr>
        <p:spPr>
          <a:xfrm>
            <a:off x="565150" y="770890"/>
            <a:ext cx="7335835" cy="1268984"/>
          </a:xfrm>
        </p:spPr>
        <p:txBody>
          <a:bodyPr>
            <a:normAutofit/>
          </a:bodyPr>
          <a:lstStyle/>
          <a:p>
            <a:r>
              <a:rPr lang="en-US" dirty="0"/>
              <a:t>Features</a:t>
            </a:r>
          </a:p>
        </p:txBody>
      </p:sp>
      <p:cxnSp>
        <p:nvCxnSpPr>
          <p:cNvPr id="11" name="Straight Connector 10">
            <a:extLst>
              <a:ext uri="{FF2B5EF4-FFF2-40B4-BE49-F238E27FC236}">
                <a16:creationId xmlns:a16="http://schemas.microsoft.com/office/drawing/2014/main" id="{65824CF1-E973-7D48-9ECB-68CF79EC0D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8D42A0A-D1CD-E0AD-A403-1FD7AF92F28D}"/>
              </a:ext>
            </a:extLst>
          </p:cNvPr>
          <p:cNvGraphicFramePr>
            <a:graphicFrameLocks noGrp="1"/>
          </p:cNvGraphicFramePr>
          <p:nvPr>
            <p:ph idx="1"/>
            <p:extLst>
              <p:ext uri="{D42A27DB-BD31-4B8C-83A1-F6EECF244321}">
                <p14:modId xmlns:p14="http://schemas.microsoft.com/office/powerpoint/2010/main" val="1670264704"/>
              </p:ext>
            </p:extLst>
          </p:nvPr>
        </p:nvGraphicFramePr>
        <p:xfrm>
          <a:off x="967562" y="2497074"/>
          <a:ext cx="10249787" cy="3263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2690CFD1-A799-BB86-CF8B-762C4090111B}"/>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420668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192D3B5B-89A0-4CE0-9228-AA926177F14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0ADCFE00-280D-4A5C-937C-5816C51A843B}"/>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6AE7F128-9B3B-4A4C-9EC5-9BE182427ED8}"/>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178E3D4F-60AF-4BE8-9110-1F98EB4E0A4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9F1ABB87-E80C-4E22-B436-17A8C8C204DB}"/>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773D7439-B24B-4150-8DF0-E7147DA8026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DAF7-D0B8-66A4-7B2F-F0A7932E9171}"/>
              </a:ext>
            </a:extLst>
          </p:cNvPr>
          <p:cNvSpPr>
            <a:spLocks noGrp="1"/>
          </p:cNvSpPr>
          <p:nvPr>
            <p:ph type="title"/>
          </p:nvPr>
        </p:nvSpPr>
        <p:spPr/>
        <p:txBody>
          <a:bodyPr/>
          <a:lstStyle/>
          <a:p>
            <a:r>
              <a:rPr lang="en-US" dirty="0"/>
              <a:t>2. AI for General Translation</a:t>
            </a:r>
          </a:p>
        </p:txBody>
      </p:sp>
      <p:sp>
        <p:nvSpPr>
          <p:cNvPr id="3" name="Text Placeholder 2">
            <a:extLst>
              <a:ext uri="{FF2B5EF4-FFF2-40B4-BE49-F238E27FC236}">
                <a16:creationId xmlns:a16="http://schemas.microsoft.com/office/drawing/2014/main" id="{8E061DAF-9A5B-975F-32BA-B6C34A81125A}"/>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B524C345-061A-4174-1999-B56C85E57586}"/>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1288771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389E54-034F-F6D2-210D-70771FA599B1}"/>
              </a:ext>
            </a:extLst>
          </p:cNvPr>
          <p:cNvSpPr>
            <a:spLocks noGrp="1"/>
          </p:cNvSpPr>
          <p:nvPr>
            <p:ph type="title"/>
          </p:nvPr>
        </p:nvSpPr>
        <p:spPr>
          <a:xfrm>
            <a:off x="565150" y="770890"/>
            <a:ext cx="7335835" cy="1268984"/>
          </a:xfrm>
        </p:spPr>
        <p:txBody>
          <a:bodyPr>
            <a:normAutofit/>
          </a:bodyPr>
          <a:lstStyle/>
          <a:p>
            <a:r>
              <a:rPr lang="en-US" dirty="0"/>
              <a:t>Conventional approaches</a:t>
            </a:r>
          </a:p>
        </p:txBody>
      </p:sp>
      <p:cxnSp>
        <p:nvCxnSpPr>
          <p:cNvPr id="11" name="Straight Connector 10">
            <a:extLst>
              <a:ext uri="{FF2B5EF4-FFF2-40B4-BE49-F238E27FC236}">
                <a16:creationId xmlns:a16="http://schemas.microsoft.com/office/drawing/2014/main" id="{65824CF1-E973-7D48-9ECB-68CF79EC0D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3D3AFF4-052D-22E4-F985-AB14C7ADB710}"/>
              </a:ext>
            </a:extLst>
          </p:cNvPr>
          <p:cNvGraphicFramePr>
            <a:graphicFrameLocks noGrp="1"/>
          </p:cNvGraphicFramePr>
          <p:nvPr>
            <p:ph idx="1"/>
            <p:extLst>
              <p:ext uri="{D42A27DB-BD31-4B8C-83A1-F6EECF244321}">
                <p14:modId xmlns:p14="http://schemas.microsoft.com/office/powerpoint/2010/main" val="3654517269"/>
              </p:ext>
            </p:extLst>
          </p:nvPr>
        </p:nvGraphicFramePr>
        <p:xfrm>
          <a:off x="967562" y="2497074"/>
          <a:ext cx="10249787" cy="3263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51CAF276-3E62-4C0F-522A-AE3F168E9492}"/>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337157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BA596BAE-EF09-4C40-BFC5-0CC5B1CF358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EB47266E-491C-4BCC-A840-70CD18348CAF}"/>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619EF9AB-BA8E-4C6A-9162-E1839414B6D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46250187-EA46-4A48-9ACB-871E8CE3721B}"/>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7471366F-ACCD-47E3-881F-90613BF5AFC4}"/>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1D6ABE31-4628-4226-B199-6BAC5B53085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034C37A4-4563-40BD-90B3-5C837D5A0C6F}"/>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48968F4B-4EC8-4268-B1F6-F6EBB4847565}"/>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9F8C361F-A802-4FA5-A01C-FD805B9D62C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5A2BE1-BDA2-31DA-E100-EEB8EC369047}"/>
              </a:ext>
            </a:extLst>
          </p:cNvPr>
          <p:cNvSpPr>
            <a:spLocks noGrp="1"/>
          </p:cNvSpPr>
          <p:nvPr>
            <p:ph type="title"/>
          </p:nvPr>
        </p:nvSpPr>
        <p:spPr>
          <a:xfrm>
            <a:off x="565150" y="770890"/>
            <a:ext cx="7335835" cy="1268984"/>
          </a:xfrm>
        </p:spPr>
        <p:txBody>
          <a:bodyPr>
            <a:normAutofit/>
          </a:bodyPr>
          <a:lstStyle/>
          <a:p>
            <a:pPr>
              <a:lnSpc>
                <a:spcPct val="90000"/>
              </a:lnSpc>
            </a:pPr>
            <a:r>
              <a:rPr lang="en-US" dirty="0"/>
              <a:t>AI-driven tools applicable to translation: Examples</a:t>
            </a:r>
            <a:endParaRPr lang="en-US"/>
          </a:p>
        </p:txBody>
      </p:sp>
      <p:cxnSp>
        <p:nvCxnSpPr>
          <p:cNvPr id="11" name="Straight Connector 10">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E5FF700-0832-7346-B31E-5F46CCA10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4" name="Freeform 37">
              <a:extLst>
                <a:ext uri="{FF2B5EF4-FFF2-40B4-BE49-F238E27FC236}">
                  <a16:creationId xmlns:a16="http://schemas.microsoft.com/office/drawing/2014/main" id="{277D9C66-EBCA-9E4E-9915-3C23A4155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38">
              <a:extLst>
                <a:ext uri="{FF2B5EF4-FFF2-40B4-BE49-F238E27FC236}">
                  <a16:creationId xmlns:a16="http://schemas.microsoft.com/office/drawing/2014/main" id="{77EB4077-104B-084E-957D-3961E1A7B1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39">
              <a:extLst>
                <a:ext uri="{FF2B5EF4-FFF2-40B4-BE49-F238E27FC236}">
                  <a16:creationId xmlns:a16="http://schemas.microsoft.com/office/drawing/2014/main" id="{4357416B-B608-7C4E-A39F-CC8411421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40">
              <a:extLst>
                <a:ext uri="{FF2B5EF4-FFF2-40B4-BE49-F238E27FC236}">
                  <a16:creationId xmlns:a16="http://schemas.microsoft.com/office/drawing/2014/main" id="{C9272918-42EA-B449-A3F1-EE3EA89D9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41">
              <a:extLst>
                <a:ext uri="{FF2B5EF4-FFF2-40B4-BE49-F238E27FC236}">
                  <a16:creationId xmlns:a16="http://schemas.microsoft.com/office/drawing/2014/main" id="{B17F1055-397A-B748-8042-F50B0EE39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42">
              <a:extLst>
                <a:ext uri="{FF2B5EF4-FFF2-40B4-BE49-F238E27FC236}">
                  <a16:creationId xmlns:a16="http://schemas.microsoft.com/office/drawing/2014/main" id="{4B446987-771D-B443-A9EA-9D342077D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5" name="Content Placeholder 2">
            <a:extLst>
              <a:ext uri="{FF2B5EF4-FFF2-40B4-BE49-F238E27FC236}">
                <a16:creationId xmlns:a16="http://schemas.microsoft.com/office/drawing/2014/main" id="{FEBD06E8-B216-749C-F6CC-88F4C374F33F}"/>
              </a:ext>
            </a:extLst>
          </p:cNvPr>
          <p:cNvGraphicFramePr>
            <a:graphicFrameLocks noGrp="1"/>
          </p:cNvGraphicFramePr>
          <p:nvPr>
            <p:ph idx="1"/>
            <p:extLst>
              <p:ext uri="{D42A27DB-BD31-4B8C-83A1-F6EECF244321}">
                <p14:modId xmlns:p14="http://schemas.microsoft.com/office/powerpoint/2010/main" val="2171546744"/>
              </p:ext>
            </p:extLst>
          </p:nvPr>
        </p:nvGraphicFramePr>
        <p:xfrm>
          <a:off x="651537" y="2360428"/>
          <a:ext cx="7163064" cy="34006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460E7249-2156-740A-5A04-E902AAE12C27}"/>
              </a:ext>
            </a:extLst>
          </p:cNvPr>
          <p:cNvSpPr>
            <a:spLocks noGrp="1"/>
          </p:cNvSpPr>
          <p:nvPr>
            <p:ph type="ftr" sz="quarter" idx="11"/>
          </p:nvPr>
        </p:nvSpPr>
        <p:spPr/>
        <p:txBody>
          <a:bodyPr/>
          <a:lstStyle/>
          <a:p>
            <a:r>
              <a:rPr lang="en-US"/>
              <a:t>Unleashing the Potential of Artificial Intelligence in Translation (Sai-cheong Siu, June 2023)</a:t>
            </a:r>
            <a:endParaRPr lang="en-US" dirty="0"/>
          </a:p>
        </p:txBody>
      </p:sp>
    </p:spTree>
    <p:extLst>
      <p:ext uri="{BB962C8B-B14F-4D97-AF65-F5344CB8AC3E}">
        <p14:creationId xmlns:p14="http://schemas.microsoft.com/office/powerpoint/2010/main" val="38923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136BCBB6-C9B8-44AF-B07F-451BA644943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A70F4835-B182-4600-A8C8-370A7BDFD0E2}"/>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F9707FD5-0811-40F2-9863-36496BD8A550}"/>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B08CC39C-9D0A-4ED0-BD07-AADF79B4E7B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AtOnce"/>
        </p:bldSub>
      </p:bldGraphic>
    </p:bldLst>
  </p:timing>
</p:sld>
</file>

<file path=ppt/theme/theme1.xml><?xml version="1.0" encoding="utf-8"?>
<a:theme xmlns:a="http://schemas.openxmlformats.org/drawingml/2006/main" name="PunchcardVTI">
  <a:themeElements>
    <a:clrScheme name="AnalogousFromDarkSeedLeftStep">
      <a:dk1>
        <a:srgbClr val="000000"/>
      </a:dk1>
      <a:lt1>
        <a:srgbClr val="FFFFFF"/>
      </a:lt1>
      <a:dk2>
        <a:srgbClr val="41242D"/>
      </a:dk2>
      <a:lt2>
        <a:srgbClr val="E8E2E2"/>
      </a:lt2>
      <a:accent1>
        <a:srgbClr val="46AEB2"/>
      </a:accent1>
      <a:accent2>
        <a:srgbClr val="3BB184"/>
      </a:accent2>
      <a:accent3>
        <a:srgbClr val="48B65E"/>
      </a:accent3>
      <a:accent4>
        <a:srgbClr val="55B13B"/>
      </a:accent4>
      <a:accent5>
        <a:srgbClr val="87AD44"/>
      </a:accent5>
      <a:accent6>
        <a:srgbClr val="AAA438"/>
      </a:accent6>
      <a:hlink>
        <a:srgbClr val="5B8E2F"/>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332ad28-8c59-49e9-9db2-203790f9f5bd" xsi:nil="true"/>
    <MigrationWizId xmlns="1332ad28-8c59-49e9-9db2-203790f9f5bd" xsi:nil="true"/>
    <MigrationWizIdPermissions xmlns="1332ad28-8c59-49e9-9db2-203790f9f5bd" xsi:nil="true"/>
    <MigrationWizIdVersion xmlns="1332ad28-8c59-49e9-9db2-203790f9f5b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41C6075D5D4024C8752D0868D2A222D" ma:contentTypeVersion="18" ma:contentTypeDescription="Create a new document." ma:contentTypeScope="" ma:versionID="72b816c85ce64055abe9203e356d5b51">
  <xsd:schema xmlns:xsd="http://www.w3.org/2001/XMLSchema" xmlns:xs="http://www.w3.org/2001/XMLSchema" xmlns:p="http://schemas.microsoft.com/office/2006/metadata/properties" xmlns:ns3="2eff8c50-e4cd-4a3b-9eaa-a04a9fb4f611" xmlns:ns4="1332ad28-8c59-49e9-9db2-203790f9f5bd" targetNamespace="http://schemas.microsoft.com/office/2006/metadata/properties" ma:root="true" ma:fieldsID="070e29e149f6bd4e695007bdeb07f0c0" ns3:_="" ns4:_="">
    <xsd:import namespace="2eff8c50-e4cd-4a3b-9eaa-a04a9fb4f611"/>
    <xsd:import namespace="1332ad28-8c59-49e9-9db2-203790f9f5bd"/>
    <xsd:element name="properties">
      <xsd:complexType>
        <xsd:sequence>
          <xsd:element name="documentManagement">
            <xsd:complexType>
              <xsd:all>
                <xsd:element ref="ns3:SharedWithDetails" minOccurs="0"/>
                <xsd:element ref="ns3:SharingHintHash" minOccurs="0"/>
                <xsd:element ref="ns3:SharedWithUsers"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DateTaken" minOccurs="0"/>
                <xsd:element ref="ns4:_activity" minOccurs="0"/>
                <xsd:element ref="ns4:MigrationWizId" minOccurs="0"/>
                <xsd:element ref="ns4:MigrationWizIdPermissions" minOccurs="0"/>
                <xsd:element ref="ns4:MigrationWizIdVersion" minOccurs="0"/>
                <xsd:element ref="ns4:MediaLengthInSecond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ff8c50-e4cd-4a3b-9eaa-a04a9fb4f611" elementFormDefault="qualified">
    <xsd:import namespace="http://schemas.microsoft.com/office/2006/documentManagement/types"/>
    <xsd:import namespace="http://schemas.microsoft.com/office/infopath/2007/PartnerControls"/>
    <xsd:element name="SharedWithDetails" ma:index="8" nillable="true" ma:displayName="Shared With Details" ma:internalName="SharedWithDetails" ma:readOnly="true">
      <xsd:simpleType>
        <xsd:restriction base="dms:Note">
          <xsd:maxLength value="255"/>
        </xsd:restriction>
      </xsd:simpleType>
    </xsd:element>
    <xsd:element name="SharingHintHash" ma:index="9" nillable="true" ma:displayName="Sharing Hint Hash" ma:hidden="true" ma:internalName="SharingHintHash" ma:readOnly="true">
      <xsd:simpleType>
        <xsd:restriction base="dms:Text"/>
      </xsd:simpleType>
    </xsd:element>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332ad28-8c59-49e9-9db2-203790f9f5b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_activity" ma:index="20" nillable="true" ma:displayName="_activity" ma:hidden="true" ma:internalName="_activity">
      <xsd:simpleType>
        <xsd:restriction base="dms:Note"/>
      </xsd:simpleType>
    </xsd:element>
    <xsd:element name="MigrationWizId" ma:index="21" nillable="true" ma:displayName="MigrationWizId" ma:internalName="MigrationWizId">
      <xsd:simpleType>
        <xsd:restriction base="dms:Text"/>
      </xsd:simpleType>
    </xsd:element>
    <xsd:element name="MigrationWizIdPermissions" ma:index="22" nillable="true" ma:displayName="MigrationWizIdPermissions" ma:internalName="MigrationWizIdPermissions">
      <xsd:simpleType>
        <xsd:restriction base="dms:Text"/>
      </xsd:simpleType>
    </xsd:element>
    <xsd:element name="MigrationWizIdVersion" ma:index="23" nillable="true" ma:displayName="MigrationWizIdVersion" ma:internalName="MigrationWizIdVersion">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Location" ma:index="25"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D30EE3-6192-426B-941D-909642F14111}">
  <ds:schemaRefs>
    <ds:schemaRef ds:uri="http://schemas.microsoft.com/office/2006/documentManagement/types"/>
    <ds:schemaRef ds:uri="http://www.w3.org/XML/1998/namespace"/>
    <ds:schemaRef ds:uri="http://purl.org/dc/elements/1.1/"/>
    <ds:schemaRef ds:uri="http://purl.org/dc/dcmitype/"/>
    <ds:schemaRef ds:uri="2eff8c50-e4cd-4a3b-9eaa-a04a9fb4f611"/>
    <ds:schemaRef ds:uri="http://purl.org/dc/terms/"/>
    <ds:schemaRef ds:uri="1332ad28-8c59-49e9-9db2-203790f9f5bd"/>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A9C2725F-9AA9-469B-AE63-08034D4B3E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eff8c50-e4cd-4a3b-9eaa-a04a9fb4f611"/>
    <ds:schemaRef ds:uri="1332ad28-8c59-49e9-9db2-203790f9f5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BD22621-82FD-49F7-A413-35BE0C1629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1613</TotalTime>
  <Words>2689</Words>
  <Application>Microsoft Macintosh PowerPoint</Application>
  <PresentationFormat>Widescreen</PresentationFormat>
  <Paragraphs>272</Paragraphs>
  <Slides>46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Microsoft JhengHei</vt:lpstr>
      <vt:lpstr>Arial</vt:lpstr>
      <vt:lpstr>Calibri</vt:lpstr>
      <vt:lpstr>Cambria Math</vt:lpstr>
      <vt:lpstr>Neue Haas Grotesk Text Pro</vt:lpstr>
      <vt:lpstr>Times New Roman</vt:lpstr>
      <vt:lpstr>PunchcardVTI</vt:lpstr>
      <vt:lpstr>Unleashing the Potential of Artificial Intelligence in Translation:  From General Applications to Purpose-built Innovations</vt:lpstr>
      <vt:lpstr>AI is everywhere</vt:lpstr>
      <vt:lpstr>AI for Translation</vt:lpstr>
      <vt:lpstr>Outline</vt:lpstr>
      <vt:lpstr>1. An Overview of AI</vt:lpstr>
      <vt:lpstr>Features</vt:lpstr>
      <vt:lpstr>2. AI for General Translation</vt:lpstr>
      <vt:lpstr>Conventional approaches</vt:lpstr>
      <vt:lpstr>AI-driven tools applicable to translation: Examples</vt:lpstr>
      <vt:lpstr>Neural Machine Translation</vt:lpstr>
      <vt:lpstr>Decoder-based Large Language Models like ChatGPT</vt:lpstr>
      <vt:lpstr>Formally, we have</vt:lpstr>
      <vt:lpstr>ChatGPT: An Example</vt:lpstr>
      <vt:lpstr>Common architectures</vt:lpstr>
      <vt:lpstr>Strengths</vt:lpstr>
      <vt:lpstr>Limitations</vt:lpstr>
      <vt:lpstr>ChatGPT: Limited knowledge after 2021</vt:lpstr>
      <vt:lpstr>Hallucination: An Interesting Example</vt:lpstr>
      <vt:lpstr>ChatGPT’s translation</vt:lpstr>
      <vt:lpstr>ChatGPT’s translation</vt:lpstr>
      <vt:lpstr>ChatGPT’s translation</vt:lpstr>
      <vt:lpstr>3. AI for Specialized Translation</vt:lpstr>
      <vt:lpstr>Development of AI-driven applications for specialized translation</vt:lpstr>
      <vt:lpstr>Platform 1: IPOTranslate</vt:lpstr>
      <vt:lpstr>PowerPoint Presentation</vt:lpstr>
      <vt:lpstr>IPO Prospectuses in Hong Kong</vt:lpstr>
      <vt:lpstr>Features of the platform</vt:lpstr>
      <vt:lpstr>PowerPoint Presentation</vt:lpstr>
      <vt:lpstr>Example</vt:lpstr>
      <vt:lpstr>Experiment: results</vt:lpstr>
      <vt:lpstr>Platform 2: GovPR Translation</vt:lpstr>
      <vt:lpstr>Our systems</vt:lpstr>
      <vt:lpstr>Hong Kong Government Press Releases</vt:lpstr>
      <vt:lpstr>Features of our approach</vt:lpstr>
      <vt:lpstr>Two key stages</vt:lpstr>
      <vt:lpstr>Example (Siu 2022)</vt:lpstr>
      <vt:lpstr>Experiment: results</vt:lpstr>
      <vt:lpstr>Platform 3: DharmaBridge</vt:lpstr>
      <vt:lpstr>Buddhist Text Translation</vt:lpstr>
      <vt:lpstr>Buddhist Translation in the Digital Age</vt:lpstr>
      <vt:lpstr>Features</vt:lpstr>
      <vt:lpstr>4. More Information</vt:lpstr>
      <vt:lpstr>Read More</vt:lpstr>
      <vt:lpstr>Read More</vt:lpstr>
      <vt:lpstr>Read More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Unleashing the Potential of Artificial Intelligence in Translation:  From General Applications to Purpose-built Innovations</dc:title>
  <dc:creator>Sai Cheong Siu</dc:creator>
  <cp:lastModifiedBy>Sai Cheong Siu</cp:lastModifiedBy>
  <cp:revision>8</cp:revision>
  <dcterms:created xsi:type="dcterms:W3CDTF">2023-06-13T03:35:25Z</dcterms:created>
  <dcterms:modified xsi:type="dcterms:W3CDTF">2023-06-17T17:52:20Z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f47c9fc-b882-441b-a296-0591a76080ea_Enabled">
    <vt:lpwstr>true</vt:lpwstr>
  </property>
  <property fmtid="{D5CDD505-2E9C-101B-9397-08002B2CF9AE}" pid="3" name="MSIP_Label_bf47c9fc-b882-441b-a296-0591a76080ea_SetDate">
    <vt:lpwstr>2023-06-17T09:08:54Z</vt:lpwstr>
  </property>
  <property fmtid="{D5CDD505-2E9C-101B-9397-08002B2CF9AE}" pid="4" name="MSIP_Label_bf47c9fc-b882-441b-a296-0591a76080ea_Method">
    <vt:lpwstr>Standard</vt:lpwstr>
  </property>
  <property fmtid="{D5CDD505-2E9C-101B-9397-08002B2CF9AE}" pid="5" name="MSIP_Label_bf47c9fc-b882-441b-a296-0591a76080ea_Name">
    <vt:lpwstr>Public</vt:lpwstr>
  </property>
  <property fmtid="{D5CDD505-2E9C-101B-9397-08002B2CF9AE}" pid="6" name="MSIP_Label_bf47c9fc-b882-441b-a296-0591a76080ea_SiteId">
    <vt:lpwstr>a5819553-432c-4f87-aa01-56da11acc555</vt:lpwstr>
  </property>
  <property fmtid="{D5CDD505-2E9C-101B-9397-08002B2CF9AE}" pid="7" name="MSIP_Label_bf47c9fc-b882-441b-a296-0591a76080ea_ActionId">
    <vt:lpwstr>5ae70023-15cb-4205-bd67-1726486709be</vt:lpwstr>
  </property>
  <property fmtid="{D5CDD505-2E9C-101B-9397-08002B2CF9AE}" pid="8" name="MSIP_Label_bf47c9fc-b882-441b-a296-0591a76080ea_ContentBits">
    <vt:lpwstr>0</vt:lpwstr>
  </property>
  <property fmtid="{D5CDD505-2E9C-101B-9397-08002B2CF9AE}" pid="9" name="ContentTypeId">
    <vt:lpwstr>0x010100041C6075D5D4024C8752D0868D2A222D</vt:lpwstr>
  </property>
</Properties>
</file>